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117"/>
  </p:notesMasterIdLst>
  <p:sldIdLst>
    <p:sldId id="309" r:id="rId2"/>
    <p:sldId id="292" r:id="rId3"/>
    <p:sldId id="472" r:id="rId4"/>
    <p:sldId id="469" r:id="rId5"/>
    <p:sldId id="473" r:id="rId6"/>
    <p:sldId id="474" r:id="rId7"/>
    <p:sldId id="494" r:id="rId8"/>
    <p:sldId id="489" r:id="rId9"/>
    <p:sldId id="487" r:id="rId10"/>
    <p:sldId id="485" r:id="rId11"/>
    <p:sldId id="480" r:id="rId12"/>
    <p:sldId id="502" r:id="rId13"/>
    <p:sldId id="483" r:id="rId14"/>
    <p:sldId id="476" r:id="rId15"/>
    <p:sldId id="387" r:id="rId16"/>
    <p:sldId id="544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545" r:id="rId25"/>
    <p:sldId id="395" r:id="rId26"/>
    <p:sldId id="397" r:id="rId27"/>
    <p:sldId id="400" r:id="rId28"/>
    <p:sldId id="546" r:id="rId29"/>
    <p:sldId id="401" r:id="rId30"/>
    <p:sldId id="547" r:id="rId31"/>
    <p:sldId id="402" r:id="rId32"/>
    <p:sldId id="548" r:id="rId33"/>
    <p:sldId id="503" r:id="rId34"/>
    <p:sldId id="405" r:id="rId35"/>
    <p:sldId id="432" r:id="rId36"/>
    <p:sldId id="549" r:id="rId37"/>
    <p:sldId id="406" r:id="rId38"/>
    <p:sldId id="407" r:id="rId39"/>
    <p:sldId id="550" r:id="rId40"/>
    <p:sldId id="398" r:id="rId41"/>
    <p:sldId id="399" r:id="rId42"/>
    <p:sldId id="409" r:id="rId43"/>
    <p:sldId id="410" r:id="rId44"/>
    <p:sldId id="456" r:id="rId45"/>
    <p:sldId id="552" r:id="rId46"/>
    <p:sldId id="553" r:id="rId47"/>
    <p:sldId id="554" r:id="rId48"/>
    <p:sldId id="555" r:id="rId49"/>
    <p:sldId id="556" r:id="rId50"/>
    <p:sldId id="488" r:id="rId51"/>
    <p:sldId id="478" r:id="rId52"/>
    <p:sldId id="415" r:id="rId53"/>
    <p:sldId id="416" r:id="rId54"/>
    <p:sldId id="458" r:id="rId55"/>
    <p:sldId id="459" r:id="rId56"/>
    <p:sldId id="460" r:id="rId57"/>
    <p:sldId id="461" r:id="rId58"/>
    <p:sldId id="417" r:id="rId59"/>
    <p:sldId id="418" r:id="rId60"/>
    <p:sldId id="419" r:id="rId61"/>
    <p:sldId id="504" r:id="rId62"/>
    <p:sldId id="514" r:id="rId63"/>
    <p:sldId id="506" r:id="rId64"/>
    <p:sldId id="421" r:id="rId65"/>
    <p:sldId id="443" r:id="rId66"/>
    <p:sldId id="422" r:id="rId67"/>
    <p:sldId id="557" r:id="rId68"/>
    <p:sldId id="423" r:id="rId69"/>
    <p:sldId id="558" r:id="rId70"/>
    <p:sldId id="424" r:id="rId71"/>
    <p:sldId id="444" r:id="rId72"/>
    <p:sldId id="425" r:id="rId73"/>
    <p:sldId id="426" r:id="rId74"/>
    <p:sldId id="565" r:id="rId75"/>
    <p:sldId id="567" r:id="rId76"/>
    <p:sldId id="568" r:id="rId77"/>
    <p:sldId id="507" r:id="rId78"/>
    <p:sldId id="428" r:id="rId79"/>
    <p:sldId id="513" r:id="rId80"/>
    <p:sldId id="445" r:id="rId81"/>
    <p:sldId id="429" r:id="rId82"/>
    <p:sldId id="430" r:id="rId83"/>
    <p:sldId id="431" r:id="rId84"/>
    <p:sldId id="437" r:id="rId85"/>
    <p:sldId id="433" r:id="rId86"/>
    <p:sldId id="434" r:id="rId87"/>
    <p:sldId id="435" r:id="rId88"/>
    <p:sldId id="436" r:id="rId89"/>
    <p:sldId id="438" r:id="rId90"/>
    <p:sldId id="441" r:id="rId91"/>
    <p:sldId id="515" r:id="rId92"/>
    <p:sldId id="455" r:id="rId93"/>
    <p:sldId id="442" r:id="rId94"/>
    <p:sldId id="447" r:id="rId95"/>
    <p:sldId id="448" r:id="rId96"/>
    <p:sldId id="508" r:id="rId97"/>
    <p:sldId id="509" r:id="rId98"/>
    <p:sldId id="451" r:id="rId99"/>
    <p:sldId id="450" r:id="rId100"/>
    <p:sldId id="510" r:id="rId101"/>
    <p:sldId id="452" r:id="rId102"/>
    <p:sldId id="453" r:id="rId103"/>
    <p:sldId id="511" r:id="rId104"/>
    <p:sldId id="454" r:id="rId105"/>
    <p:sldId id="512" r:id="rId106"/>
    <p:sldId id="381" r:id="rId107"/>
    <p:sldId id="382" r:id="rId108"/>
    <p:sldId id="563" r:id="rId109"/>
    <p:sldId id="564" r:id="rId110"/>
    <p:sldId id="560" r:id="rId111"/>
    <p:sldId id="524" r:id="rId112"/>
    <p:sldId id="385" r:id="rId113"/>
    <p:sldId id="561" r:id="rId114"/>
    <p:sldId id="562" r:id="rId115"/>
    <p:sldId id="345" r:id="rId116"/>
  </p:sldIdLst>
  <p:sldSz cx="12192000" cy="6858000"/>
  <p:notesSz cx="6954838" cy="9309100"/>
  <p:embeddedFontLst>
    <p:embeddedFont>
      <p:font typeface="Roboto Condensed Light" panose="02000000000000000000" pitchFamily="2" charset="0"/>
      <p:regular r:id="rId118"/>
      <p:bold r:id="rId119"/>
      <p:italic r:id="rId120"/>
      <p:boldItalic r:id="rId121"/>
    </p:embeddedFont>
    <p:embeddedFont>
      <p:font typeface="Calibri" panose="020F0502020204030204" pitchFamily="34" charset="0"/>
      <p:regular r:id="rId122"/>
      <p:bold r:id="rId123"/>
      <p:italic r:id="rId124"/>
      <p:boldItalic r:id="rId125"/>
    </p:embeddedFont>
    <p:embeddedFont>
      <p:font typeface="Cambria Math" panose="02040503050406030204" pitchFamily="18" charset="0"/>
      <p:regular r:id="rId126"/>
    </p:embeddedFont>
    <p:embeddedFont>
      <p:font typeface="Consolas" panose="020B0609020204030204" pitchFamily="49" charset="0"/>
      <p:regular r:id="rId127"/>
      <p:bold r:id="rId128"/>
      <p:italic r:id="rId129"/>
      <p:boldItalic r:id="rId130"/>
    </p:embeddedFont>
    <p:embeddedFont>
      <p:font typeface="Roboto Condensed" panose="02000000000000000000" pitchFamily="2" charset="0"/>
      <p:regular r:id="rId131"/>
      <p:bold r:id="rId132"/>
      <p:italic r:id="rId133"/>
      <p:boldItalic r:id="rId134"/>
    </p:embeddedFont>
    <p:embeddedFont>
      <p:font typeface="Wingdings 3" panose="05040102010807070707" pitchFamily="18" charset="2"/>
      <p:regular r:id="rId135"/>
    </p:embeddedFont>
    <p:embeddedFont>
      <p:font typeface="Wingdings 2" panose="05020102010507070707" pitchFamily="18" charset="2"/>
      <p:regular r:id="rId136"/>
    </p:embeddedFont>
    <p:embeddedFont>
      <p:font typeface="Segoe UI Black" panose="020B0A02040204020203" pitchFamily="34" charset="0"/>
      <p:bold r:id="rId137"/>
      <p:boldItalic r:id="rId1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ujkvdkiouli4Qcitt1+vXQ==" hashData="GJRgtNnp3dbajeZOduRL+7mKGs5AakfkxAWRN14vyL7GhyfXO0msEe6XA0UtxmmvPj/bGYZ41/B1rjtMwRA86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243F"/>
    <a:srgbClr val="D81A60"/>
    <a:srgbClr val="B71B1C"/>
    <a:srgbClr val="301B92"/>
    <a:srgbClr val="673BB7"/>
    <a:srgbClr val="607D8B"/>
    <a:srgbClr val="ED524F"/>
    <a:srgbClr val="F54337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23" autoAdjust="0"/>
    <p:restoredTop sz="94660"/>
  </p:normalViewPr>
  <p:slideViewPr>
    <p:cSldViewPr snapToGrid="0">
      <p:cViewPr varScale="1">
        <p:scale>
          <a:sx n="87" d="100"/>
          <a:sy n="87" d="100"/>
        </p:scale>
        <p:origin x="8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1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134" Type="http://schemas.openxmlformats.org/officeDocument/2006/relationships/font" Target="fonts/font17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3.fntdata"/><Relationship Id="rId135" Type="http://schemas.openxmlformats.org/officeDocument/2006/relationships/font" Target="fonts/font18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4.fntdata"/><Relationship Id="rId136" Type="http://schemas.openxmlformats.org/officeDocument/2006/relationships/font" Target="fonts/font1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6.fntdata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8B54F-72B0-2048-9BA0-59FC31FBE8A3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1A952C7-1C6B-3A44-A2F7-E9DA4A328C7C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265CE2BA-90A3-6943-8934-F9F0717FD473}" type="parTrans" cxnId="{09E607B5-F2AE-E74D-B8E7-C8D65CA9E363}">
      <dgm:prSet/>
      <dgm:spPr/>
      <dgm:t>
        <a:bodyPr/>
        <a:lstStyle/>
        <a:p>
          <a:endParaRPr lang="en-GB"/>
        </a:p>
      </dgm:t>
    </dgm:pt>
    <dgm:pt modelId="{5B9F7266-DDAF-8147-915F-B0B7018F168B}" type="sibTrans" cxnId="{09E607B5-F2AE-E74D-B8E7-C8D65CA9E363}">
      <dgm:prSet/>
      <dgm:spPr/>
      <dgm:t>
        <a:bodyPr/>
        <a:lstStyle/>
        <a:p>
          <a:endParaRPr lang="en-GB"/>
        </a:p>
      </dgm:t>
    </dgm:pt>
    <dgm:pt modelId="{77CC5D24-3DAC-6446-A070-AE784A385263}">
      <dgm:prSet phldrT="[Text]"/>
      <dgm:spPr/>
      <dgm:t>
        <a:bodyPr/>
        <a:lstStyle/>
        <a:p>
          <a:r>
            <a:rPr lang="en-GB" dirty="0"/>
            <a:t>Process</a:t>
          </a:r>
        </a:p>
      </dgm:t>
    </dgm:pt>
    <dgm:pt modelId="{1F491438-07B9-9E45-BA76-5D01EB19400D}" type="parTrans" cxnId="{1EF9B12B-88E3-8B42-AA56-4B87E9CC9B84}">
      <dgm:prSet/>
      <dgm:spPr/>
      <dgm:t>
        <a:bodyPr/>
        <a:lstStyle/>
        <a:p>
          <a:endParaRPr lang="en-GB"/>
        </a:p>
      </dgm:t>
    </dgm:pt>
    <dgm:pt modelId="{E0892422-5B99-DF4A-BD16-26619EBA8D06}" type="sibTrans" cxnId="{1EF9B12B-88E3-8B42-AA56-4B87E9CC9B84}">
      <dgm:prSet/>
      <dgm:spPr/>
      <dgm:t>
        <a:bodyPr/>
        <a:lstStyle/>
        <a:p>
          <a:endParaRPr lang="en-GB"/>
        </a:p>
      </dgm:t>
    </dgm:pt>
    <dgm:pt modelId="{E9A5FEC3-BDAA-344F-8BC3-21673C059EEB}">
      <dgm:prSet phldrT="[Text]"/>
      <dgm:spPr/>
      <dgm:t>
        <a:bodyPr/>
        <a:lstStyle/>
        <a:p>
          <a:r>
            <a:rPr lang="en-GB" dirty="0"/>
            <a:t>Information</a:t>
          </a:r>
        </a:p>
      </dgm:t>
    </dgm:pt>
    <dgm:pt modelId="{732815A3-EAC3-ED42-B4B9-4D9E3F9C25A4}" type="parTrans" cxnId="{F98CE450-76B9-0145-ABFF-F177CAB1B576}">
      <dgm:prSet/>
      <dgm:spPr/>
      <dgm:t>
        <a:bodyPr/>
        <a:lstStyle/>
        <a:p>
          <a:endParaRPr lang="en-GB"/>
        </a:p>
      </dgm:t>
    </dgm:pt>
    <dgm:pt modelId="{DFE0D486-D467-BD4D-83A8-359B29921594}" type="sibTrans" cxnId="{F98CE450-76B9-0145-ABFF-F177CAB1B576}">
      <dgm:prSet/>
      <dgm:spPr/>
      <dgm:t>
        <a:bodyPr/>
        <a:lstStyle/>
        <a:p>
          <a:endParaRPr lang="en-GB"/>
        </a:p>
      </dgm:t>
    </dgm:pt>
    <dgm:pt modelId="{24EC9EC2-DBE1-4448-AA3E-BCA933C8EBB7}" type="pres">
      <dgm:prSet presAssocID="{8908B54F-72B0-2048-9BA0-59FC31FBE8A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B18106-BD99-DC4C-A279-A548E82D4B97}" type="pres">
      <dgm:prSet presAssocID="{01A952C7-1C6B-3A44-A2F7-E9DA4A328C7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3E6866-959E-9348-898F-50BC06FAE27F}" type="pres">
      <dgm:prSet presAssocID="{5B9F7266-DDAF-8147-915F-B0B7018F168B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C190E81-A046-2F40-A568-9BFAD11E3FDB}" type="pres">
      <dgm:prSet presAssocID="{5B9F7266-DDAF-8147-915F-B0B7018F168B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D272B4C-D272-9B40-83A1-0C8FAD23D26A}" type="pres">
      <dgm:prSet presAssocID="{77CC5D24-3DAC-6446-A070-AE784A38526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93BC04-93E6-9342-8DB6-CEBF6B3982CF}" type="pres">
      <dgm:prSet presAssocID="{E0892422-5B99-DF4A-BD16-26619EBA8D06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E27C348-2F4A-7C4B-AE1F-AAAC2C9A4697}" type="pres">
      <dgm:prSet presAssocID="{E0892422-5B99-DF4A-BD16-26619EBA8D06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91160D76-6246-0547-862F-9F9B06A494BA}" type="pres">
      <dgm:prSet presAssocID="{E9A5FEC3-BDAA-344F-8BC3-21673C059EE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754831-81A1-094B-A2AA-F9C381A929B7}" type="presOf" srcId="{E0892422-5B99-DF4A-BD16-26619EBA8D06}" destId="{BE27C348-2F4A-7C4B-AE1F-AAAC2C9A4697}" srcOrd="1" destOrd="0" presId="urn:microsoft.com/office/officeart/2005/8/layout/process1"/>
    <dgm:cxn modelId="{1EF9B12B-88E3-8B42-AA56-4B87E9CC9B84}" srcId="{8908B54F-72B0-2048-9BA0-59FC31FBE8A3}" destId="{77CC5D24-3DAC-6446-A070-AE784A385263}" srcOrd="1" destOrd="0" parTransId="{1F491438-07B9-9E45-BA76-5D01EB19400D}" sibTransId="{E0892422-5B99-DF4A-BD16-26619EBA8D06}"/>
    <dgm:cxn modelId="{E4F2466D-5BE2-5B48-B87C-CC43D779D9CF}" type="presOf" srcId="{E9A5FEC3-BDAA-344F-8BC3-21673C059EEB}" destId="{91160D76-6246-0547-862F-9F9B06A494BA}" srcOrd="0" destOrd="0" presId="urn:microsoft.com/office/officeart/2005/8/layout/process1"/>
    <dgm:cxn modelId="{C0FCAE4F-8696-104C-B20C-F7A222ED536D}" type="presOf" srcId="{01A952C7-1C6B-3A44-A2F7-E9DA4A328C7C}" destId="{38B18106-BD99-DC4C-A279-A548E82D4B97}" srcOrd="0" destOrd="0" presId="urn:microsoft.com/office/officeart/2005/8/layout/process1"/>
    <dgm:cxn modelId="{7D3054DE-CC24-E944-B4D9-2C8468045528}" type="presOf" srcId="{77CC5D24-3DAC-6446-A070-AE784A385263}" destId="{ED272B4C-D272-9B40-83A1-0C8FAD23D26A}" srcOrd="0" destOrd="0" presId="urn:microsoft.com/office/officeart/2005/8/layout/process1"/>
    <dgm:cxn modelId="{2051A84A-A5B4-754F-8E99-51D1B2B88280}" type="presOf" srcId="{5B9F7266-DDAF-8147-915F-B0B7018F168B}" destId="{523E6866-959E-9348-898F-50BC06FAE27F}" srcOrd="0" destOrd="0" presId="urn:microsoft.com/office/officeart/2005/8/layout/process1"/>
    <dgm:cxn modelId="{133CA1D8-4262-8848-A01D-F52649EE0580}" type="presOf" srcId="{E0892422-5B99-DF4A-BD16-26619EBA8D06}" destId="{2593BC04-93E6-9342-8DB6-CEBF6B3982CF}" srcOrd="0" destOrd="0" presId="urn:microsoft.com/office/officeart/2005/8/layout/process1"/>
    <dgm:cxn modelId="{09E607B5-F2AE-E74D-B8E7-C8D65CA9E363}" srcId="{8908B54F-72B0-2048-9BA0-59FC31FBE8A3}" destId="{01A952C7-1C6B-3A44-A2F7-E9DA4A328C7C}" srcOrd="0" destOrd="0" parTransId="{265CE2BA-90A3-6943-8934-F9F0717FD473}" sibTransId="{5B9F7266-DDAF-8147-915F-B0B7018F168B}"/>
    <dgm:cxn modelId="{800289F3-8F2E-824C-B5B0-29B29A98B33C}" type="presOf" srcId="{5B9F7266-DDAF-8147-915F-B0B7018F168B}" destId="{7C190E81-A046-2F40-A568-9BFAD11E3FDB}" srcOrd="1" destOrd="0" presId="urn:microsoft.com/office/officeart/2005/8/layout/process1"/>
    <dgm:cxn modelId="{F044063D-4242-924B-9232-A3690F316F39}" type="presOf" srcId="{8908B54F-72B0-2048-9BA0-59FC31FBE8A3}" destId="{24EC9EC2-DBE1-4448-AA3E-BCA933C8EBB7}" srcOrd="0" destOrd="0" presId="urn:microsoft.com/office/officeart/2005/8/layout/process1"/>
    <dgm:cxn modelId="{F98CE450-76B9-0145-ABFF-F177CAB1B576}" srcId="{8908B54F-72B0-2048-9BA0-59FC31FBE8A3}" destId="{E9A5FEC3-BDAA-344F-8BC3-21673C059EEB}" srcOrd="2" destOrd="0" parTransId="{732815A3-EAC3-ED42-B4B9-4D9E3F9C25A4}" sibTransId="{DFE0D486-D467-BD4D-83A8-359B29921594}"/>
    <dgm:cxn modelId="{3CB8E96F-F999-2442-8EDD-8E08D58334A6}" type="presParOf" srcId="{24EC9EC2-DBE1-4448-AA3E-BCA933C8EBB7}" destId="{38B18106-BD99-DC4C-A279-A548E82D4B97}" srcOrd="0" destOrd="0" presId="urn:microsoft.com/office/officeart/2005/8/layout/process1"/>
    <dgm:cxn modelId="{18B1EFDE-5642-FE46-B0C8-1768C9941399}" type="presParOf" srcId="{24EC9EC2-DBE1-4448-AA3E-BCA933C8EBB7}" destId="{523E6866-959E-9348-898F-50BC06FAE27F}" srcOrd="1" destOrd="0" presId="urn:microsoft.com/office/officeart/2005/8/layout/process1"/>
    <dgm:cxn modelId="{CD9AD4D0-07CA-9045-B342-E3F993A898AB}" type="presParOf" srcId="{523E6866-959E-9348-898F-50BC06FAE27F}" destId="{7C190E81-A046-2F40-A568-9BFAD11E3FDB}" srcOrd="0" destOrd="0" presId="urn:microsoft.com/office/officeart/2005/8/layout/process1"/>
    <dgm:cxn modelId="{E6CDE8CF-6627-B44F-AAF9-16F79ECC13C8}" type="presParOf" srcId="{24EC9EC2-DBE1-4448-AA3E-BCA933C8EBB7}" destId="{ED272B4C-D272-9B40-83A1-0C8FAD23D26A}" srcOrd="2" destOrd="0" presId="urn:microsoft.com/office/officeart/2005/8/layout/process1"/>
    <dgm:cxn modelId="{58EE7798-78CC-8849-8FCA-594AA61DD53C}" type="presParOf" srcId="{24EC9EC2-DBE1-4448-AA3E-BCA933C8EBB7}" destId="{2593BC04-93E6-9342-8DB6-CEBF6B3982CF}" srcOrd="3" destOrd="0" presId="urn:microsoft.com/office/officeart/2005/8/layout/process1"/>
    <dgm:cxn modelId="{10F55D8D-C6E5-904C-82AE-12C327831AC6}" type="presParOf" srcId="{2593BC04-93E6-9342-8DB6-CEBF6B3982CF}" destId="{BE27C348-2F4A-7C4B-AE1F-AAAC2C9A4697}" srcOrd="0" destOrd="0" presId="urn:microsoft.com/office/officeart/2005/8/layout/process1"/>
    <dgm:cxn modelId="{990487DE-8ADE-1E4F-BF60-CDBD00BFD820}" type="presParOf" srcId="{24EC9EC2-DBE1-4448-AA3E-BCA933C8EBB7}" destId="{91160D76-6246-0547-862F-9F9B06A494B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18106-BD99-DC4C-A279-A548E82D4B97}">
      <dsp:nvSpPr>
        <dsp:cNvPr id="0" name=""/>
        <dsp:cNvSpPr/>
      </dsp:nvSpPr>
      <dsp:spPr>
        <a:xfrm>
          <a:off x="6232" y="0"/>
          <a:ext cx="1862890" cy="8322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Data</a:t>
          </a:r>
        </a:p>
      </dsp:txBody>
      <dsp:txXfrm>
        <a:off x="30606" y="24374"/>
        <a:ext cx="1814142" cy="783458"/>
      </dsp:txXfrm>
    </dsp:sp>
    <dsp:sp modelId="{523E6866-959E-9348-898F-50BC06FAE27F}">
      <dsp:nvSpPr>
        <dsp:cNvPr id="0" name=""/>
        <dsp:cNvSpPr/>
      </dsp:nvSpPr>
      <dsp:spPr>
        <a:xfrm>
          <a:off x="2055412" y="185104"/>
          <a:ext cx="394932" cy="4619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>
        <a:off x="2055412" y="277503"/>
        <a:ext cx="276452" cy="277198"/>
      </dsp:txXfrm>
    </dsp:sp>
    <dsp:sp modelId="{ED272B4C-D272-9B40-83A1-0C8FAD23D26A}">
      <dsp:nvSpPr>
        <dsp:cNvPr id="0" name=""/>
        <dsp:cNvSpPr/>
      </dsp:nvSpPr>
      <dsp:spPr>
        <a:xfrm>
          <a:off x="2614280" y="0"/>
          <a:ext cx="1862890" cy="8322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Process</a:t>
          </a:r>
        </a:p>
      </dsp:txBody>
      <dsp:txXfrm>
        <a:off x="2638654" y="24374"/>
        <a:ext cx="1814142" cy="783458"/>
      </dsp:txXfrm>
    </dsp:sp>
    <dsp:sp modelId="{2593BC04-93E6-9342-8DB6-CEBF6B3982CF}">
      <dsp:nvSpPr>
        <dsp:cNvPr id="0" name=""/>
        <dsp:cNvSpPr/>
      </dsp:nvSpPr>
      <dsp:spPr>
        <a:xfrm>
          <a:off x="4663460" y="185104"/>
          <a:ext cx="394932" cy="4619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900" kern="1200"/>
        </a:p>
      </dsp:txBody>
      <dsp:txXfrm>
        <a:off x="4663460" y="277503"/>
        <a:ext cx="276452" cy="277198"/>
      </dsp:txXfrm>
    </dsp:sp>
    <dsp:sp modelId="{91160D76-6246-0547-862F-9F9B06A494BA}">
      <dsp:nvSpPr>
        <dsp:cNvPr id="0" name=""/>
        <dsp:cNvSpPr/>
      </dsp:nvSpPr>
      <dsp:spPr>
        <a:xfrm>
          <a:off x="5222327" y="0"/>
          <a:ext cx="1862890" cy="8322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/>
            <a:t>Information</a:t>
          </a:r>
        </a:p>
      </dsp:txBody>
      <dsp:txXfrm>
        <a:off x="5246701" y="24374"/>
        <a:ext cx="1814142" cy="7834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processing or communication service that is provided by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760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9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64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8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/>
              <a:t>Peer Entity Authentication: Used in association with a logical connection to provide confidence in the identity of the entities connected.</a:t>
            </a:r>
          </a:p>
          <a:p>
            <a:pPr lvl="1"/>
            <a:r>
              <a:rPr lang="en-US" sz="2400" dirty="0"/>
              <a:t>Data-Origin Authentication: In a connectionless transfer, provides assurance that the source of received data is as claimed.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4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Hash</a:t>
            </a:r>
            <a:r>
              <a:rPr lang="en-IN" baseline="0" dirty="0"/>
              <a:t> functions, Digital signatures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08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300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6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88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41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64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Relationship Id="rId1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9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9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3530F3-E595-EA48-AA18-0E0EA367D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05EAF9-7E28-6840-B3F3-400CC3AA94E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AAFD150-FB5C-D647-A779-AD0371D91A8C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84CE05E9-3044-3847-8DEA-6EAE6F2359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EAB505-E3B4-1D49-BC5E-C9396D602A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E5B9ED-D9BE-724F-B2D9-6D756BF0FB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1BE2BE76-7FB8-884F-B7A9-AB3AB25BC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BC2B340-585A-DF45-A35E-283C91E67B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678E44-6045-454D-AEE8-12647A810D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118EBC5-91DE-F04D-8AAA-1BC6DB297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F0051-D08C-834A-B6EC-F27DB682F9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381725B-9534-4D41-9342-D6448D5B5F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6F9BF8-CED0-2A42-8AA1-77528C6E8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512ABA-9FD2-F841-9DC5-9BB8DE9D2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63DC0D2C-AEBD-2B43-A40F-219AF41A9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A6D14-5696-BF9C-B965-EDF615AE1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14000" y="6102388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6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09AA-082C-4E46-9195-9B39951B64A8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</p:spTree>
    <p:extLst>
      <p:ext uri="{BB962C8B-B14F-4D97-AF65-F5344CB8AC3E}">
        <p14:creationId xmlns:p14="http://schemas.microsoft.com/office/powerpoint/2010/main" val="3455819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66FB81-7CD1-9742-AB26-00ED3C9F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48990E-2530-AF41-A8F8-E84A84CD0F15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76999E19-2095-6F41-BABD-A4D5328B8D3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3B6AF243-7086-6447-B371-BD68AF74F92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571E73-2208-1F4D-8158-CF5BF9FF8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E84546-AA85-4D4C-AAE7-968D05BC51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C3276D8-47BA-E24C-A53B-545E5121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6E3978-8F24-3A4E-B81F-AB7C4007A9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E175BA-4A88-514D-9EF1-A74A9579B5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2FB9B43-4C63-7040-84C8-A863841BB0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6CE974E-FE07-CE47-BE54-A75C51D1E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91600E-1457-7844-B4E6-41FD4E413B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038702-1A46-D741-B21C-9CBEB778F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7" name="Picture 46" descr="User icon Royalty Free Vector Image - VectorStock">
            <a:extLst>
              <a:ext uri="{FF2B5EF4-FFF2-40B4-BE49-F238E27FC236}">
                <a16:creationId xmlns:a16="http://schemas.microsoft.com/office/drawing/2014/main" id="{F5D28666-61B6-684E-9074-01B275C3A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20DD8E-C140-B845-97C2-5F19A2BF6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3D61B0-DF5E-5844-A9D4-8B4AD1251FE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A471078D-3455-8C44-9933-F218631F6A8F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37E34BF-3299-AD4D-89A4-5F0D85F72F7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1EC245-2945-2E47-908A-04F360302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D84AE1-944A-8848-AFAF-63B256440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B5EBDE-8563-1B4A-BBEA-353E73E10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516460-1170-1B41-86CB-3C8E0E6D74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519DED-2E89-7B4D-A43B-DC35825266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63B8940-5DD8-8E4F-9F6E-F7A604EF5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E4BDE8-D1D7-AA4E-80FE-89B844354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193339-DFA6-1E42-9BA5-271BA1C8AF3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686C7A-9CE0-EA4B-B701-BDAE2FBAA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7F58ED9E-F84D-FC41-8193-CD707BA5D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16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6134B3-58BE-F14A-BE8B-57E18041F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46713E-D602-954E-ADDB-4976EE51F0D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656F8BE8-600F-B64C-8A78-5EA9F842D94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6036EBB-CECE-9E4B-ACE1-A2A1DE91B52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CBCE9B-FA1B-0047-812E-F55E8AA260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68E7A2-19F4-F24B-B073-BCE81A8C36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E2786B-9FF5-3944-831A-5F7D820F5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03D558-1FFA-4C4F-AC30-8869E894C8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DC0A16-6E1B-974E-ABC7-F00B346719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02FACFC-D86D-2449-82F7-4FA2D2F01E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A3BEFF8-8958-1644-800B-A125DCE2DE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F55395-7813-C248-B7BE-24D04CB71D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964714-52EC-5548-8107-AAB013485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25258E5A-E611-844D-B52B-8B53E193AA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3550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6D2BFC-B984-0547-807F-0CDDC5070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CB272E-D38A-2048-A70E-426C443ABD0C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91219F5-207B-284A-BBA7-0079914E62B4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F7F7325C-2C52-734E-A544-917A8BA86D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8F1532-D575-5140-8777-167ECB8F9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E9C10-8A8A-0A46-B517-47161CEAAC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D6FBFCF1-F559-DC4A-B86B-609BE3958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087FBE8-C595-F949-9F52-DB1D979B8D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BDD603-6EE0-0440-9C59-E9DB2EDD51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4D946A9-3B04-4548-AA50-5C0DBE963C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C069720-E1F5-9449-AAF5-8802D2BEF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CE1B1F-1F6D-D54F-9E18-3186601371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A6DB1D3-EADB-EF44-8169-06A5C4689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D6E06EA-4F7A-8F43-91D1-961E71288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13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4" descr="https://cdn5.vectorstock.com/i/1000x1000/21/59/dbms-database-management-system-computer-data-vector-8212159.jpg">
            <a:extLst>
              <a:ext uri="{FF2B5EF4-FFF2-40B4-BE49-F238E27FC236}">
                <a16:creationId xmlns:a16="http://schemas.microsoft.com/office/drawing/2014/main" id="{8D4396BC-5242-D94F-8E69-A72690FB25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790868-6719-B24D-B907-C9AFE5249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47ED87-6603-A54C-A2CC-87D5B51B4E0F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0EC3C86D-1564-3741-969E-C790FA56C32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244FD3DB-8AF9-CD42-9AEA-879B4E8C37F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393065-03E0-594B-AC9C-63E1D4E10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82C28B2-A4EE-404A-A759-E4500A83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F9B63-1A5B-DE4B-8F3B-B9C2C51163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12BA1B-2262-C845-8290-E900963192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0831625-19E9-EC4D-BD6A-B5E8195F6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2B02233-EF2B-2443-8095-99B70F3DD6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E05E3E1-C04C-884B-899C-28F60ED553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D78D8F-68A7-3644-B75F-CBB840855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6D8314FB-A0BF-D44D-A575-451467DDC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43B0A8-2114-1C49-852B-D508C3633C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9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02216C-C343-8747-B542-352FAC887E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D74793-F2C9-9B44-9903-80E671B0524E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71ABFFCC-FDFF-9243-8AFA-B7ECBA3396E1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02F13025-4A92-A747-ADA7-B8394182319B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18834-A922-474B-AF10-CA62D10B6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6C8693-849A-5540-98BE-1FBE224C18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CE39919-834C-DD44-A2E8-AE850AB01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7146A6-8681-5046-A8EA-E2FB1ADF9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8A4726-07B5-0541-A7DB-D44067D307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3712B52-5E7A-C54F-91A0-7895E06AC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B8F95CA-5AD9-4D4F-9AD3-1ED004B0B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6AEBD84-F962-5D41-B339-13F5BE5DE7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142AC3-0EBC-584F-9C4A-B8FBEB000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C733A788-8214-BC4C-8494-810701F934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979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2B9BB3-DEDA-2F4B-A380-DE386BDE3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F2A1DF-1C33-E943-98DB-E90F51EC058B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416D403B-8EDE-2042-BD96-FDEDA4564E28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D72753E8-B7B8-0449-AD7F-28A17EBE94E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1ACCB9-C496-DC46-A905-6E83D95EE9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AAE9F5-B132-6E43-A247-1F92BF873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BBA8E60-2FEE-2040-86FC-C53D83CA8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27CC1A-206E-4647-85A6-A4401FD891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C0ECB9-06CC-4C47-B152-8DF8A0A675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82AA28A-9344-7340-817B-ADE641B799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7520BE6-F11A-4E43-8426-661D684C09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A6D48C-9475-2942-A504-BD4F6517DF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A8E096-1F35-F24D-A5D7-48EF892A7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4B85BDB-997F-F944-92FB-33C5C67C67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47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22E5BE-4D56-294F-8333-FA33FDBB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8C2782-F1CB-3140-A1FD-ADA7387699B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596A772C-F2AA-E84D-8B0D-30A4E33E501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AEB168F-3A96-3842-B07D-75059ED3199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F15EE77-0E93-6345-93B5-CABCF596CF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D0CEC8-7A46-7A43-8890-DDEF4D767F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83B68DD-D693-6E4E-BE38-E2411240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BE3985-9589-CD42-A95B-71909B4ED0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F967ED-404F-C449-8921-F8C49904E7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97E2A59-D7B6-A14F-B0B3-08CB27D791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79FD625-5CCC-A84E-AC86-0C0755358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76C01FE-9B83-0A4F-B7A5-9B1B484BB9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0E8790-51BF-6D40-95C7-C868750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A8D3440D-C8BF-EE4E-8FB1-6E79EEBA95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7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0844F7-B1E8-C14E-9D9F-20EC050A0FBF}"/>
              </a:ext>
            </a:extLst>
          </p:cNvPr>
          <p:cNvGrpSpPr/>
          <p:nvPr userDrawn="1"/>
        </p:nvGrpSpPr>
        <p:grpSpPr>
          <a:xfrm>
            <a:off x="9506678" y="708951"/>
            <a:ext cx="2554142" cy="828000"/>
            <a:chOff x="131178" y="5775961"/>
            <a:chExt cx="2530238" cy="820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767CF8-CEA4-D247-8961-5FAFC9388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59C4B1-B342-DB40-9BF7-DA9F2810F42A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F9B9F1F1-962F-6B42-ADD5-114B76A2CF6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9605EF62-6505-4A4B-BE31-06DB3AC427ED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7594A79-B00D-5542-ADB3-CE314B21E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Introduction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362F38DA-89B2-284D-AC10-6DCE5B666DE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EBB3EAC6-54FF-8D46-BDF5-74745025220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0B8189-E0A7-7140-9F0E-E80A0D6BCCCA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FFB54A-AC29-2141-853D-294ED7141117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8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E6A39-B94D-4B44-87FF-81B630E6F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061B7F-424E-7B4C-8835-80A4C385F464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C1391A50-5EAE-2143-AB1B-14B06B5D1C02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CB3B8DC7-4401-BE47-9521-82A6D33DD19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BDF622-A0BA-2F47-8E30-116370FAD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DF0E80-5A94-F846-8528-46F9FDF986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5BB76DE-E7D5-8A45-8935-78A6F09C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04DDFE-982C-DB48-BCC6-91745921ED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401E-D15E-7F46-9409-A74E3DF56B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601EB9-EDC6-A84D-93FF-FE0A2A5522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9B560A8-BFD0-504C-836C-5BDCE952A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1DE859-206B-734B-AC60-B4B72F82E5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5FD58E-A530-5B4D-B66E-CA0317957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26D7B6C-080F-CA4F-9D87-ECE5CA4A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11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350D6B-9DB3-2148-B2CB-2B7C7285D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00C5DA-9A0B-B24F-9EC5-76BCCC325B50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2D3625A9-EE29-D54C-B4AB-CA7C51065B6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86AADAD8-2C9D-2642-ADDD-2C31AEFACD55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92031-D806-1A4D-A507-C19CE95B4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CC97E3-2DFF-284E-AFBC-6AD6310991E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461608"/>
            <a:ext cx="3191649" cy="1576463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1DD26CD-EB54-9C49-995A-A1677164C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517DF0-AF65-A246-A6EE-40CB0A8EA5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3CE410-FA5F-0A4E-AE68-BEFB676C2A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E2906A2-CD49-CB4E-8BAC-58CA405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09210C9-4E89-3B41-976F-0E7B306DDF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84F3949-68F6-654F-8666-B97AA18322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2" y="119322"/>
            <a:ext cx="3546204" cy="16023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05A432-2273-FB4D-A831-D1185EEBE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36D29D-9442-9F4E-8F75-1AAD78587B0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0452FEB6-AF2A-9844-9315-F6399C88E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19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0C8BC-1AB9-A842-9D78-1B37F0253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993D0-9F5D-8840-9992-092C1B8FF021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2D051FB2-C980-6447-84BE-9646F7C31A1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48E07297-ADD3-9C4C-AD36-D9B0CA807C0A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8F472A9-B220-C146-B296-ADC45388C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8989C9-7107-F54D-8524-332C589C71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20D92FD-4A39-BF40-A294-E632CFD4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1D2547-B9DC-3C41-BDC4-171D1B1F7E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671275-29EC-8C48-B02E-5FE8ECED23D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D78E2D1-95D3-5649-94EE-5497BCB43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CA1C641-8279-7046-8BB2-7B2D29635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713CE4-CFCB-3A4F-BA94-EA8AD1C6BC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3D65C5-E6CE-8742-AF7B-6E3D9C4B9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F3962432-878B-0B43-A08E-00C1FF6C2A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30" name="Picture 6" descr="What You Should Know and Do Before Becoming a Data Scientist - Drilling  Sense from Data">
            <a:extLst>
              <a:ext uri="{FF2B5EF4-FFF2-40B4-BE49-F238E27FC236}">
                <a16:creationId xmlns:a16="http://schemas.microsoft.com/office/drawing/2014/main" id="{05F0B00D-638A-964D-B6BF-3A3F555E7E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65" y="1788483"/>
            <a:ext cx="4131076" cy="20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66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05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C2E8DACE-EE39-314C-966F-CB5430C0AC1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D3FE74A2-4088-1D41-AE50-64F01E41C65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85AC5EEE-280F-334A-A474-573C6C0AD60A}"/>
              </a:ext>
            </a:extLst>
          </p:cNvPr>
          <p:cNvSpPr txBox="1">
            <a:spLocks/>
          </p:cNvSpPr>
          <p:nvPr userDrawn="1"/>
        </p:nvSpPr>
        <p:spPr>
          <a:xfrm>
            <a:off x="2954152" y="6578262"/>
            <a:ext cx="7179528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/>
              <a:t> 2101CS622(INS)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Symmetric Cipher, Stream Ciphers, and Block Ciphers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F323922-AE14-BF46-9CE4-7BC14503F84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CC3229B5-5268-9F44-A8B7-066ABB1EE2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25E913-C01C-424D-8D99-C8196613D9A8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10687-3B4B-2A4B-AB3B-673778E9B3D8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4E34C89-7096-4340-A6A6-1404F51936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3682" y="5799487"/>
            <a:ext cx="1832503" cy="7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4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8FEE4-E542-57FC-3469-83022BB0CD6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26" name="Picture 2" descr="Cyber Security - Denovo - Legal Case Management Software for UK Law Firms">
            <a:extLst>
              <a:ext uri="{FF2B5EF4-FFF2-40B4-BE49-F238E27FC236}">
                <a16:creationId xmlns:a16="http://schemas.microsoft.com/office/drawing/2014/main" id="{3EBFF55E-F6DD-96B2-BD50-D9BD0D0E9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79" y="2175639"/>
            <a:ext cx="2426582" cy="2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Unit-1: Symmetric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Cipher Model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1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1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A83EC325-801E-1444-AF90-DA60E9B6D3F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27064FA1-923A-ED45-9757-3DB5CD60488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E94A8CF0-892B-2F46-816A-D2A122B00A0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D95B4F31-E80D-5D44-B03C-09D0D0BD80D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452C53E5-5198-DE46-B6DC-B6632CA1E7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AA73BD-5DDB-924D-BF2A-BDF49F51D03C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CAE946-77CD-B84C-B426-95CCBED2FE7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734A9D-4708-974C-86B2-16B31ACB9502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D51C95D-C918-7047-BE41-09CC62B893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3F8BEF-5E0C-9D4D-A4BA-E61423A67A38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60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FB410-A035-054C-91FD-39B3194C9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DC1DA-6FA8-354E-A603-7BB2736B5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151307A5-CC84-E142-AE46-27FCC2243E1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7D588-807C-354B-B08E-484D26AEC8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807" y="5890891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14C5BD7-78B6-0A41-88D0-01BEEB016A2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D45E374D-AEFA-7F40-AAFA-EC19FAB4E1E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5884FA-E7FE-2F44-8B82-45040FF918D2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2EEA58B-B239-B54D-A551-AC46E96438DC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BB8962-9112-B64F-ABB8-D54B08B0191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6AE81C-B2A7-6F4D-BCF9-EAA1E1325663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FA1340-1F1E-7C4A-81E1-FA5A212AA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2CBEBC-6E0B-E246-8811-9B484A30A6E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6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5CA28BD-97AA-284E-AE34-C671CCBAC79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94EA43E-7263-834E-9414-7CE428CBC5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6EC5970-9D3E-8740-9144-3C02C8E5F77A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528B19E-5814-914B-9EA3-2489A2ADF77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CF344-001F-6D42-B016-EF294039E869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DFBF79-9488-534D-8EBF-FDFD2D55B8F5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0A1B1-85E1-9042-B510-1CFBFBFEC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8FAAA5-FEFD-E940-A180-92BBDAA0EA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CA498400-8E9D-4343-987F-A35FB0F1163F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25ECA6AD-7614-884D-B1D9-CB3FF23DB89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A344CBC-D584-5942-80C1-ADD1F7F9FD9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E6F407E-8D1A-134E-B01D-6E63C562345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096636-E0BF-A045-A788-06DCEEBA99D0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766632-7DA4-404C-8E08-371C13C4EDF7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F0F9D8-EE69-744F-AB08-5263DEB71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EACD62-39FF-4B4A-AFE1-0EFCB7BBC3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99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A6D14-5696-BF9C-B965-EDF615AE1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02388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7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21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667" r:id="rId25"/>
    <p:sldLayoutId id="2147483670" r:id="rId26"/>
    <p:sldLayoutId id="2147483687" r:id="rId27"/>
    <p:sldLayoutId id="2147483688" r:id="rId28"/>
    <p:sldLayoutId id="2147483672" r:id="rId29"/>
    <p:sldLayoutId id="2147483689" r:id="rId30"/>
    <p:sldLayoutId id="2147483690" r:id="rId31"/>
    <p:sldLayoutId id="2147483673" r:id="rId32"/>
    <p:sldLayoutId id="2147483692" r:id="rId33"/>
    <p:sldLayoutId id="2147483691" r:id="rId34"/>
    <p:sldLayoutId id="2147483685" r:id="rId35"/>
    <p:sldLayoutId id="2147483719" r:id="rId36"/>
    <p:sldLayoutId id="2147483720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6811F6A-0E4B-0240-8F6A-1A57689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8166822" cy="2578780"/>
          </a:xfrm>
        </p:spPr>
        <p:txBody>
          <a:bodyPr/>
          <a:lstStyle/>
          <a:p>
            <a:r>
              <a:rPr lang="en-US" sz="4800" b="0" dirty="0">
                <a:latin typeface="Roboto Condensed Light"/>
                <a:ea typeface="Roboto Condensed Light"/>
              </a:rPr>
              <a:t>Unit-1</a:t>
            </a:r>
            <a:r>
              <a:rPr lang="en-US" dirty="0">
                <a:ea typeface="Segoe UI Black"/>
              </a:rPr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ea typeface="Segoe UI Black"/>
              </a:rPr>
              <a:t>Introduction to Symmetric Cipher, Stream Ciphers, and Block Ciphers</a:t>
            </a:r>
            <a:endParaRPr lang="en-US" dirty="0">
              <a:ea typeface="Segoe UI Black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maulik.trivedi@darshan.ac.in</a:t>
            </a:r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gradFill flip="none" rotWithShape="1">
                  <a:gsLst>
                    <a:gs pos="10000">
                      <a:srgbClr val="B71B1C"/>
                    </a:gs>
                    <a:gs pos="95000">
                      <a:srgbClr val="ED524F"/>
                    </a:gs>
                  </a:gsLst>
                  <a:lin ang="0" scaled="1"/>
                  <a:tileRect/>
                </a:gradFill>
              </a:rPr>
              <a:t>Prof. Maulik D. Trivedi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  <p:pic>
        <p:nvPicPr>
          <p:cNvPr id="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b="1" dirty="0">
                <a:solidFill>
                  <a:srgbClr val="C00000"/>
                </a:solidFill>
              </a:rPr>
              <a:t>Availability:</a:t>
            </a:r>
          </a:p>
          <a:p>
            <a:pPr lvl="1"/>
            <a:r>
              <a:rPr lang="en-US" sz="2400" dirty="0"/>
              <a:t>Assure that systems work promptly and service is not denied to authorized users.</a:t>
            </a:r>
          </a:p>
          <a:p>
            <a:pPr lvl="1">
              <a:buNone/>
            </a:pP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871" y="2971658"/>
            <a:ext cx="1773936" cy="1337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96" y="2564904"/>
            <a:ext cx="330403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80771" y="4531888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User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71794" y="3640405"/>
            <a:ext cx="2780289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06841" y="3196757"/>
            <a:ext cx="2318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www.amazon.com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83192" y="4995548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Server down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01471" y="4996015"/>
            <a:ext cx="2156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+mj-lt"/>
              </a:rPr>
              <a:t>Browser working 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83" y="5530539"/>
            <a:ext cx="1008112" cy="69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865" y="5527772"/>
            <a:ext cx="981345" cy="75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593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One time 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/>
              <a:t>Attacker knows the </a:t>
            </a:r>
            <a:r>
              <a:rPr lang="en-IN" dirty="0" err="1"/>
              <a:t>ciphertext</a:t>
            </a:r>
            <a:r>
              <a:rPr lang="en-IN" dirty="0"/>
              <a:t>:</a:t>
            </a:r>
          </a:p>
          <a:p>
            <a:r>
              <a:rPr lang="en-IN" dirty="0"/>
              <a:t>ANKYODKYUREPFJBYOJDSPLREYIUNOFDOIUERFPLUYTS</a:t>
            </a:r>
          </a:p>
          <a:p>
            <a:r>
              <a:rPr lang="en-IN" dirty="0"/>
              <a:t>Attacker tries all possible keys. </a:t>
            </a:r>
          </a:p>
          <a:p>
            <a:r>
              <a:rPr lang="en-IN" dirty="0"/>
              <a:t>Two examples:</a:t>
            </a:r>
          </a:p>
          <a:p>
            <a:r>
              <a:rPr lang="en-IN" b="1" dirty="0"/>
              <a:t>key1: </a:t>
            </a:r>
            <a:r>
              <a:rPr lang="en-IN" dirty="0">
                <a:solidFill>
                  <a:schemeClr val="tx2"/>
                </a:solidFill>
              </a:rPr>
              <a:t>pxlmvmsydofuyrvzwctnlebnecvgdupahfzzlmnyih </a:t>
            </a:r>
          </a:p>
          <a:p>
            <a:r>
              <a:rPr lang="en-IN" b="1" dirty="0"/>
              <a:t>Plaintext1:</a:t>
            </a:r>
            <a:r>
              <a:rPr lang="en-IN" dirty="0"/>
              <a:t> </a:t>
            </a:r>
            <a:r>
              <a:rPr lang="en-IN" dirty="0">
                <a:solidFill>
                  <a:srgbClr val="E40524"/>
                </a:solidFill>
              </a:rPr>
              <a:t>mr mustard with the candlestick in the hall</a:t>
            </a:r>
          </a:p>
          <a:p>
            <a:r>
              <a:rPr lang="en-IN" b="1" dirty="0"/>
              <a:t>key2: </a:t>
            </a:r>
            <a:r>
              <a:rPr lang="en-IN" dirty="0">
                <a:solidFill>
                  <a:schemeClr val="tx2"/>
                </a:solidFill>
              </a:rPr>
              <a:t>mfugpmiydgaxgoufhklllmhsqdqogtewbqfgyovuhwt</a:t>
            </a:r>
          </a:p>
          <a:p>
            <a:r>
              <a:rPr lang="en-IN" b="1" dirty="0"/>
              <a:t>Plaintext2:</a:t>
            </a:r>
            <a:r>
              <a:rPr lang="en-IN" dirty="0"/>
              <a:t> </a:t>
            </a:r>
            <a:r>
              <a:rPr lang="en-IN" dirty="0">
                <a:solidFill>
                  <a:srgbClr val="E40524"/>
                </a:solidFill>
              </a:rPr>
              <a:t>miss scarlet with the knife in the library</a:t>
            </a:r>
          </a:p>
          <a:p>
            <a:r>
              <a:rPr lang="en-IN" dirty="0"/>
              <a:t>There are many other legible plaintexts obtained with other keys. No way for attacker to know the correct plaintext</a:t>
            </a:r>
          </a:p>
        </p:txBody>
      </p:sp>
    </p:spTree>
    <p:extLst>
      <p:ext uri="{BB962C8B-B14F-4D97-AF65-F5344CB8AC3E}">
        <p14:creationId xmlns:p14="http://schemas.microsoft.com/office/powerpoint/2010/main" val="402482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60" y="440669"/>
            <a:ext cx="8758986" cy="5897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F0B80-4A10-3868-3630-F87FF6D1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C7A0F-18C9-8BEF-0907-B58308FC7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723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Transposition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transposition cipher does not substitute one symbol for another, instead it changes the location of the symbols. </a:t>
            </a:r>
          </a:p>
          <a:p>
            <a:r>
              <a:rPr lang="en-IN" dirty="0"/>
              <a:t>The simplest such cipher is the </a:t>
            </a:r>
            <a:r>
              <a:rPr lang="en-IN" b="1" dirty="0">
                <a:solidFill>
                  <a:srgbClr val="C00000"/>
                </a:solidFill>
              </a:rPr>
              <a:t>rail fence technique</a:t>
            </a:r>
            <a:r>
              <a:rPr lang="en-IN" dirty="0"/>
              <a:t>, in which the plaintext is written down as a sequence of diagonals and then read off as a sequence of rows.</a:t>
            </a:r>
          </a:p>
          <a:p>
            <a:r>
              <a:rPr lang="en-IN" dirty="0"/>
              <a:t>For example, to send the message </a:t>
            </a:r>
            <a:r>
              <a:rPr lang="en-IN" b="1" dirty="0">
                <a:solidFill>
                  <a:srgbClr val="C00000"/>
                </a:solidFill>
              </a:rPr>
              <a:t>“Meet me at the park”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to Bob, Alice writes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1716184" y="4425301"/>
            <a:ext cx="769218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altLang="en-US" sz="2400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She then creates the ciphertext: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728026"/>
              </p:ext>
            </p:extLst>
          </p:nvPr>
        </p:nvGraphicFramePr>
        <p:xfrm>
          <a:off x="2135561" y="4149080"/>
          <a:ext cx="8208915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7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4726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07568" y="4144854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87688" y="412941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83632" y="45260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9330" y="451418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01606" y="415809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1714" y="4529662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62276" y="4144854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45027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72064" y="4162561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76120" y="4518208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08368" y="45027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32304" y="4129415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56240" y="453189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912424" y="414887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52184" y="4148876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716184" y="4360642"/>
            <a:ext cx="419376" cy="4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716184" y="4671441"/>
            <a:ext cx="419376" cy="446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6475232" y="5949280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MEMATEAK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33047" y="5949280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</a:rPr>
              <a:t>ETETHPR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3" name="Picture 14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5008241"/>
            <a:ext cx="8222640" cy="77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94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1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048" grpId="0"/>
      <p:bldP spid="3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Rail Fence Transposition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Easy to break: letter frequency analysis to determine depth.</a:t>
            </a:r>
          </a:p>
          <a:p>
            <a:r>
              <a:rPr lang="en-IN" b="1" dirty="0"/>
              <a:t>Example:</a:t>
            </a:r>
          </a:p>
          <a:p>
            <a:r>
              <a:rPr lang="en-IN" dirty="0"/>
              <a:t>Plaintext: </a:t>
            </a:r>
            <a:r>
              <a:rPr lang="en-IN" dirty="0">
                <a:latin typeface="Consolas" pitchFamily="49" charset="0"/>
              </a:rPr>
              <a:t>internettechnology</a:t>
            </a:r>
          </a:p>
          <a:p>
            <a:r>
              <a:rPr lang="en-IN" dirty="0"/>
              <a:t>Depth: </a:t>
            </a:r>
            <a:r>
              <a:rPr lang="en-IN" dirty="0">
                <a:latin typeface="Consolas" pitchFamily="49" charset="0"/>
              </a:rPr>
              <a:t>3</a:t>
            </a:r>
          </a:p>
          <a:p>
            <a:r>
              <a:rPr lang="en-IN" dirty="0"/>
              <a:t>Cipher: 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	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154622"/>
              </p:ext>
            </p:extLst>
          </p:nvPr>
        </p:nvGraphicFramePr>
        <p:xfrm>
          <a:off x="2135561" y="3684632"/>
          <a:ext cx="7704861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5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1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68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05519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I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R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5" y="3048000"/>
            <a:ext cx="2952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87850" y="2967336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nsolas" pitchFamily="49" charset="0"/>
              </a:rPr>
              <a:t>IRTNGNENTEHOOYTECL</a:t>
            </a:r>
          </a:p>
        </p:txBody>
      </p:sp>
    </p:spTree>
    <p:extLst>
      <p:ext uri="{BB962C8B-B14F-4D97-AF65-F5344CB8AC3E}">
        <p14:creationId xmlns:p14="http://schemas.microsoft.com/office/powerpoint/2010/main" val="43439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Rows/Columns Transposition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Plaintext letters written in rows.</a:t>
            </a:r>
          </a:p>
          <a:p>
            <a:r>
              <a:rPr lang="en-IN" dirty="0"/>
              <a:t>Ciphertext obtained by reading column-by-column, but re-arranged.</a:t>
            </a:r>
          </a:p>
          <a:p>
            <a:r>
              <a:rPr lang="en-IN" dirty="0"/>
              <a:t>Key determines order of columns to read.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Easy to break using letter frequency (try diﬀerent column orders)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59496" y="2511769"/>
            <a:ext cx="8784976" cy="223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9488" lvl="1" indent="-627063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altLang="en-US" sz="2400" dirty="0">
                <a:solidFill>
                  <a:srgbClr val="000000"/>
                </a:solidFill>
                <a:latin typeface="+mj-lt"/>
                <a:cs typeface="Calibri" pitchFamily="34" charset="0"/>
              </a:rPr>
              <a:t>  Key:</a:t>
            </a: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4 3 1 2 5 6 7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altLang="en-US" sz="2400" dirty="0">
                <a:solidFill>
                  <a:srgbClr val="000000"/>
                </a:solidFill>
                <a:latin typeface="+mj-lt"/>
              </a:rPr>
              <a:t>Plaintext</a:t>
            </a: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:   </a:t>
            </a:r>
            <a:r>
              <a:rPr lang="en-AU" alt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A T T A C K P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O S T P O N E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D U N T I L T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W O A M X Y Z</a:t>
            </a:r>
          </a:p>
          <a:p>
            <a:pPr marL="742950" lvl="1" indent="-28575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AU" altLang="en-US" sz="2400" dirty="0">
                <a:solidFill>
                  <a:srgbClr val="000000"/>
                </a:solidFill>
                <a:latin typeface="+mj-lt"/>
              </a:rPr>
              <a:t>Ciphertext</a:t>
            </a:r>
            <a:r>
              <a:rPr lang="en-AU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4753554" y="2799801"/>
            <a:ext cx="334334" cy="151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159896" y="2803849"/>
            <a:ext cx="334334" cy="1509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4398630" y="2799801"/>
            <a:ext cx="385746" cy="1513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079776" y="2803849"/>
            <a:ext cx="334334" cy="1509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879976" y="2799802"/>
            <a:ext cx="334334" cy="1509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519936" y="2803849"/>
            <a:ext cx="334334" cy="1509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240016" y="2799801"/>
            <a:ext cx="334334" cy="15096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676112" y="4304887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TTNA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4979" y="4304887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APTM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2413" y="430488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TSUO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57155" y="4304887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AODW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6823" y="430488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COIX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41153" y="430488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KNLY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27400" y="4304887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PETZ</a:t>
            </a:r>
          </a:p>
        </p:txBody>
      </p:sp>
    </p:spTree>
    <p:extLst>
      <p:ext uri="{BB962C8B-B14F-4D97-AF65-F5344CB8AC3E}">
        <p14:creationId xmlns:p14="http://schemas.microsoft.com/office/powerpoint/2010/main" val="421048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7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Rows/Columns Transposition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Transposition ciphers can be made stronger by using multiple stages of transposition</a:t>
            </a:r>
          </a:p>
          <a:p>
            <a:r>
              <a:rPr lang="en-IN" dirty="0"/>
              <a:t>Plaintext: </a:t>
            </a:r>
            <a:r>
              <a:rPr lang="en-IN" dirty="0" err="1">
                <a:latin typeface="Consolas" pitchFamily="49" charset="0"/>
              </a:rPr>
              <a:t>securityandcryptography</a:t>
            </a:r>
            <a:r>
              <a:rPr lang="en-IN" dirty="0">
                <a:latin typeface="Consolas" pitchFamily="49" charset="0"/>
              </a:rPr>
              <a:t> </a:t>
            </a:r>
          </a:p>
          <a:p>
            <a:r>
              <a:rPr lang="en-IN" dirty="0"/>
              <a:t>Key: </a:t>
            </a:r>
            <a:r>
              <a:rPr lang="en-IN" dirty="0">
                <a:latin typeface="Consolas" pitchFamily="49" charset="0"/>
              </a:rPr>
              <a:t>315624</a:t>
            </a:r>
          </a:p>
          <a:p>
            <a:r>
              <a:rPr lang="en-IN" dirty="0"/>
              <a:t>Ciphertext: </a:t>
            </a:r>
          </a:p>
          <a:p>
            <a:r>
              <a:rPr lang="en-IN" dirty="0"/>
              <a:t>Transpose again using same key:</a:t>
            </a:r>
          </a:p>
          <a:p>
            <a:r>
              <a:rPr lang="en-IN" dirty="0"/>
              <a:t>Ciphertext:</a:t>
            </a:r>
            <a:endParaRPr lang="en-IN" dirty="0">
              <a:latin typeface="Consolas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9991" y="2509638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nsolas" pitchFamily="49" charset="0"/>
              </a:rPr>
              <a:t>EYYARDOYSTRRICGCAPPUNTH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9990" y="3429000"/>
            <a:ext cx="409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nsolas" pitchFamily="49" charset="0"/>
              </a:rPr>
              <a:t>YYCURRAHEOIPDRPYSGNATCT</a:t>
            </a:r>
          </a:p>
        </p:txBody>
      </p:sp>
    </p:spTree>
    <p:extLst>
      <p:ext uri="{BB962C8B-B14F-4D97-AF65-F5344CB8AC3E}">
        <p14:creationId xmlns:p14="http://schemas.microsoft.com/office/powerpoint/2010/main" val="269912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</a:t>
            </a:r>
            <a:r>
              <a:rPr lang="en-IN" b="1" dirty="0">
                <a:solidFill>
                  <a:srgbClr val="C00000"/>
                </a:solidFill>
              </a:rPr>
              <a:t>stream cipher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is one that encrypts a </a:t>
            </a:r>
            <a:r>
              <a:rPr lang="en-IN" dirty="0">
                <a:solidFill>
                  <a:srgbClr val="C00000"/>
                </a:solidFill>
              </a:rPr>
              <a:t>digital data stream </a:t>
            </a:r>
            <a:r>
              <a:rPr lang="en-IN" dirty="0"/>
              <a:t>one bit or one byte at a time. </a:t>
            </a:r>
          </a:p>
          <a:p>
            <a:r>
              <a:rPr lang="en-IN" dirty="0"/>
              <a:t>Examples of classical stream ciphers are Autokeyed Vigenère cipher and </a:t>
            </a:r>
            <a:r>
              <a:rPr lang="en-IN" dirty="0" err="1"/>
              <a:t>Vernam</a:t>
            </a:r>
            <a:r>
              <a:rPr lang="en-IN" dirty="0"/>
              <a:t> cipher.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921745-41B4-BD5D-4629-7DF3AE206F7D}"/>
              </a:ext>
            </a:extLst>
          </p:cNvPr>
          <p:cNvSpPr/>
          <p:nvPr/>
        </p:nvSpPr>
        <p:spPr>
          <a:xfrm>
            <a:off x="3572028" y="2733405"/>
            <a:ext cx="1986206" cy="3096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sz="2000" dirty="0">
              <a:solidFill>
                <a:schemeClr val="tx1"/>
              </a:solidFill>
            </a:endParaRP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ENCRYPTION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BF11C5-95DE-4EED-1B31-ED062A4AD880}"/>
              </a:ext>
            </a:extLst>
          </p:cNvPr>
          <p:cNvSpPr/>
          <p:nvPr/>
        </p:nvSpPr>
        <p:spPr>
          <a:xfrm>
            <a:off x="3838312" y="3093445"/>
            <a:ext cx="1490464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Bit-stream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Generation 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D96635-4FFA-F51A-F94B-DC63A0A4D66D}"/>
              </a:ext>
            </a:extLst>
          </p:cNvPr>
          <p:cNvCxnSpPr/>
          <p:nvPr/>
        </p:nvCxnSpPr>
        <p:spPr>
          <a:xfrm>
            <a:off x="4575713" y="4029549"/>
            <a:ext cx="0" cy="79208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257356-266E-C342-14D3-D9C8A9EBF458}"/>
              </a:ext>
            </a:extLst>
          </p:cNvPr>
          <p:cNvCxnSpPr>
            <a:stCxn id="19" idx="3"/>
          </p:cNvCxnSpPr>
          <p:nvPr/>
        </p:nvCxnSpPr>
        <p:spPr>
          <a:xfrm>
            <a:off x="3386674" y="4949973"/>
            <a:ext cx="1062927" cy="1568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52B2DA-B7DF-0F67-A87D-56521B59B405}"/>
              </a:ext>
            </a:extLst>
          </p:cNvPr>
          <p:cNvCxnSpPr/>
          <p:nvPr/>
        </p:nvCxnSpPr>
        <p:spPr>
          <a:xfrm>
            <a:off x="4709557" y="4965653"/>
            <a:ext cx="1368153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1D57A5-2DDD-4E9C-7994-208E19F12C51}"/>
                  </a:ext>
                </a:extLst>
              </p:cNvPr>
              <p:cNvSpPr/>
              <p:nvPr/>
            </p:nvSpPr>
            <p:spPr>
              <a:xfrm>
                <a:off x="4303659" y="4719141"/>
                <a:ext cx="559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D1D57A5-2DDD-4E9C-7994-208E19F12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659" y="4719141"/>
                <a:ext cx="559769" cy="461665"/>
              </a:xfrm>
              <a:prstGeom prst="rect">
                <a:avLst/>
              </a:prstGeom>
              <a:blipFill>
                <a:blip r:embed="rId2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54FFFA9-5663-FFA7-6DAF-EC0A071D4E6B}"/>
              </a:ext>
            </a:extLst>
          </p:cNvPr>
          <p:cNvSpPr/>
          <p:nvPr/>
        </p:nvSpPr>
        <p:spPr>
          <a:xfrm>
            <a:off x="7280440" y="2733405"/>
            <a:ext cx="1908212" cy="30963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sz="2000" dirty="0">
              <a:solidFill>
                <a:schemeClr val="tx1"/>
              </a:solidFill>
            </a:endParaRP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DECRYPTION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800F4-EA48-0B8F-7BB2-144876A26AD4}"/>
              </a:ext>
            </a:extLst>
          </p:cNvPr>
          <p:cNvSpPr/>
          <p:nvPr/>
        </p:nvSpPr>
        <p:spPr>
          <a:xfrm>
            <a:off x="7518168" y="3093445"/>
            <a:ext cx="1490464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Bit-stream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Generation 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4B7802-0DF7-4A2E-353F-D0A2495FFD51}"/>
              </a:ext>
            </a:extLst>
          </p:cNvPr>
          <p:cNvCxnSpPr/>
          <p:nvPr/>
        </p:nvCxnSpPr>
        <p:spPr>
          <a:xfrm>
            <a:off x="8180540" y="4029549"/>
            <a:ext cx="0" cy="792088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E0EDD4-47D5-245C-CDA3-BC453FA87D2F}"/>
              </a:ext>
            </a:extLst>
          </p:cNvPr>
          <p:cNvCxnSpPr/>
          <p:nvPr/>
        </p:nvCxnSpPr>
        <p:spPr>
          <a:xfrm>
            <a:off x="7000239" y="4965653"/>
            <a:ext cx="106436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6F281B-B3E9-E19C-5395-72AA3CF54772}"/>
              </a:ext>
            </a:extLst>
          </p:cNvPr>
          <p:cNvCxnSpPr/>
          <p:nvPr/>
        </p:nvCxnSpPr>
        <p:spPr>
          <a:xfrm flipV="1">
            <a:off x="8324556" y="4949973"/>
            <a:ext cx="1368152" cy="1568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447FD7-C545-6E34-2E3E-2E1107A4E64B}"/>
                  </a:ext>
                </a:extLst>
              </p:cNvPr>
              <p:cNvSpPr/>
              <p:nvPr/>
            </p:nvSpPr>
            <p:spPr>
              <a:xfrm>
                <a:off x="7918657" y="4719141"/>
                <a:ext cx="5597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2447FD7-C545-6E34-2E3E-2E1107A4E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657" y="4719141"/>
                <a:ext cx="559769" cy="461665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4F0AB7-A578-9A42-5379-06AB93774CD7}"/>
              </a:ext>
            </a:extLst>
          </p:cNvPr>
          <p:cNvCxnSpPr/>
          <p:nvPr/>
        </p:nvCxnSpPr>
        <p:spPr>
          <a:xfrm>
            <a:off x="3269398" y="3565623"/>
            <a:ext cx="568914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DDE90-30CE-D4B3-1BC3-A37CCAF70CF5}"/>
              </a:ext>
            </a:extLst>
          </p:cNvPr>
          <p:cNvCxnSpPr>
            <a:endCxn id="12" idx="1"/>
          </p:cNvCxnSpPr>
          <p:nvPr/>
        </p:nvCxnSpPr>
        <p:spPr>
          <a:xfrm>
            <a:off x="7000239" y="3550645"/>
            <a:ext cx="517929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DBC206-46DE-4AC6-B219-13A9AACD8BBF}"/>
              </a:ext>
            </a:extLst>
          </p:cNvPr>
          <p:cNvSpPr txBox="1"/>
          <p:nvPr/>
        </p:nvSpPr>
        <p:spPr>
          <a:xfrm>
            <a:off x="1841058" y="4596030"/>
            <a:ext cx="1545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Plaintext(p</a:t>
            </a:r>
            <a:r>
              <a:rPr lang="en-IN" sz="2000" baseline="-25000" dirty="0"/>
              <a:t>i</a:t>
            </a:r>
            <a:r>
              <a:rPr lang="en-IN" sz="2000" dirty="0"/>
              <a:t>)</a:t>
            </a: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100101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966310-50B4-0130-57B6-6A23359B1692}"/>
              </a:ext>
            </a:extLst>
          </p:cNvPr>
          <p:cNvSpPr txBox="1"/>
          <p:nvPr/>
        </p:nvSpPr>
        <p:spPr>
          <a:xfrm>
            <a:off x="2105096" y="3211679"/>
            <a:ext cx="105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Key(</a:t>
            </a:r>
            <a:r>
              <a:rPr lang="en-IN" sz="2000" dirty="0" err="1"/>
              <a:t>k</a:t>
            </a:r>
            <a:r>
              <a:rPr lang="en-IN" sz="2000" baseline="-25000" dirty="0" err="1"/>
              <a:t>i</a:t>
            </a:r>
            <a:r>
              <a:rPr lang="en-IN" sz="2000" dirty="0"/>
              <a:t>)</a:t>
            </a: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010101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C19C40-5880-5D5A-3133-5FD7CEEE7C2B}"/>
              </a:ext>
            </a:extLst>
          </p:cNvPr>
          <p:cNvSpPr txBox="1"/>
          <p:nvPr/>
        </p:nvSpPr>
        <p:spPr>
          <a:xfrm>
            <a:off x="5494372" y="4596030"/>
            <a:ext cx="1705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Ciphertext(c</a:t>
            </a:r>
            <a:r>
              <a:rPr lang="en-IN" sz="2000" baseline="-25000" dirty="0"/>
              <a:t>i</a:t>
            </a:r>
            <a:r>
              <a:rPr lang="en-IN" sz="2000" dirty="0"/>
              <a:t>)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110000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23358F-8FAF-95AE-FEF2-1D5FDF51AA43}"/>
              </a:ext>
            </a:extLst>
          </p:cNvPr>
          <p:cNvSpPr txBox="1"/>
          <p:nvPr/>
        </p:nvSpPr>
        <p:spPr>
          <a:xfrm>
            <a:off x="5885220" y="3196702"/>
            <a:ext cx="105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Key(</a:t>
            </a:r>
            <a:r>
              <a:rPr lang="en-IN" sz="2000" dirty="0" err="1"/>
              <a:t>k</a:t>
            </a:r>
            <a:r>
              <a:rPr lang="en-IN" sz="2000" baseline="-25000" dirty="0" err="1"/>
              <a:t>i</a:t>
            </a:r>
            <a:r>
              <a:rPr lang="en-IN" sz="2000" dirty="0"/>
              <a:t>)</a:t>
            </a: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010101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259DCC-F567-2DE7-39B8-45CE019595EC}"/>
              </a:ext>
            </a:extLst>
          </p:cNvPr>
          <p:cNvSpPr txBox="1"/>
          <p:nvPr/>
        </p:nvSpPr>
        <p:spPr>
          <a:xfrm>
            <a:off x="9466996" y="4596030"/>
            <a:ext cx="1545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Plaintext(p</a:t>
            </a:r>
            <a:r>
              <a:rPr lang="en-IN" sz="2000" baseline="-25000" dirty="0"/>
              <a:t>i</a:t>
            </a:r>
            <a:r>
              <a:rPr lang="en-IN" sz="2000" dirty="0"/>
              <a:t>)</a:t>
            </a: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100101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D7FE36-1CB8-3DB7-299C-05CA715EE40B}"/>
              </a:ext>
            </a:extLst>
          </p:cNvPr>
          <p:cNvSpPr txBox="1"/>
          <p:nvPr/>
        </p:nvSpPr>
        <p:spPr>
          <a:xfrm>
            <a:off x="4575713" y="4104097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</a:t>
            </a:r>
            <a:r>
              <a:rPr lang="en-IN" sz="2000" baseline="-25000" dirty="0"/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235FB-1881-912E-2937-B49EC03998F4}"/>
              </a:ext>
            </a:extLst>
          </p:cNvPr>
          <p:cNvSpPr txBox="1"/>
          <p:nvPr/>
        </p:nvSpPr>
        <p:spPr>
          <a:xfrm>
            <a:off x="8164418" y="4117489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K</a:t>
            </a:r>
            <a:r>
              <a:rPr lang="en-IN" sz="2000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69753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/>
      <p:bldP spid="11" grpId="0" animBg="1"/>
      <p:bldP spid="12" grpId="0" animBg="1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Block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 </a:t>
            </a:r>
            <a:r>
              <a:rPr lang="en-IN" b="1" dirty="0">
                <a:solidFill>
                  <a:srgbClr val="C00000"/>
                </a:solidFill>
              </a:rPr>
              <a:t>block cipher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is one in which a block of plaintext is treated as a whole and used to produce a ciphertext block of equal length.</a:t>
            </a:r>
          </a:p>
          <a:p>
            <a:r>
              <a:rPr lang="en-IN" dirty="0"/>
              <a:t>Typically, a block size of </a:t>
            </a:r>
            <a:r>
              <a:rPr lang="en-IN" b="1" dirty="0">
                <a:solidFill>
                  <a:srgbClr val="C00000"/>
                </a:solidFill>
              </a:rPr>
              <a:t>64 or 128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bits is used.</a:t>
            </a:r>
          </a:p>
          <a:p>
            <a:r>
              <a:rPr lang="en-IN" dirty="0"/>
              <a:t>Examples: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Feistel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DES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Triple DES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/>
              <a:t>AES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7FABB4-406B-2924-5FB8-67DF96B2D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8" t="4795" r="14325" b="9213"/>
          <a:stretch/>
        </p:blipFill>
        <p:spPr bwMode="auto">
          <a:xfrm>
            <a:off x="7715892" y="1510302"/>
            <a:ext cx="3586123" cy="429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0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FA7A-DB9A-5DFD-692E-99B9F2BE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Cipher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53E1-33BF-B41A-EA04-E20152D07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2C0789-C1AC-5C20-B286-B1DE11E829D3}"/>
              </a:ext>
            </a:extLst>
          </p:cNvPr>
          <p:cNvSpPr/>
          <p:nvPr/>
        </p:nvSpPr>
        <p:spPr>
          <a:xfrm>
            <a:off x="2837027" y="3259210"/>
            <a:ext cx="2808312" cy="914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Encryption Algorithm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8A7013-28E7-7497-D81C-A0F27C00E8B9}"/>
              </a:ext>
            </a:extLst>
          </p:cNvPr>
          <p:cNvSpPr/>
          <p:nvPr/>
        </p:nvSpPr>
        <p:spPr>
          <a:xfrm>
            <a:off x="7596567" y="3259210"/>
            <a:ext cx="2376264" cy="9144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+mj-lt"/>
              </a:rPr>
              <a:t>Decryption Algorithm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2E979D-ED8E-7BF6-9490-5661D6178C9C}"/>
              </a:ext>
            </a:extLst>
          </p:cNvPr>
          <p:cNvSpPr/>
          <p:nvPr/>
        </p:nvSpPr>
        <p:spPr>
          <a:xfrm>
            <a:off x="7942111" y="4591358"/>
            <a:ext cx="1685176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Plaintext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29C4B-9CFD-F736-420D-B52C853E5E68}"/>
              </a:ext>
            </a:extLst>
          </p:cNvPr>
          <p:cNvSpPr/>
          <p:nvPr/>
        </p:nvSpPr>
        <p:spPr>
          <a:xfrm>
            <a:off x="3359085" y="2420266"/>
            <a:ext cx="1764196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Plaintext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B7240E-60D5-B105-F352-A11EB0D117C2}"/>
              </a:ext>
            </a:extLst>
          </p:cNvPr>
          <p:cNvSpPr/>
          <p:nvPr/>
        </p:nvSpPr>
        <p:spPr>
          <a:xfrm>
            <a:off x="7942111" y="2433430"/>
            <a:ext cx="1685176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Ciphertext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F7AB9B-BDA5-4DD3-32EF-A5AFF923AF0E}"/>
              </a:ext>
            </a:extLst>
          </p:cNvPr>
          <p:cNvSpPr/>
          <p:nvPr/>
        </p:nvSpPr>
        <p:spPr>
          <a:xfrm>
            <a:off x="3359085" y="4555354"/>
            <a:ext cx="1764196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Ciphertext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8DED9F5-5A6C-6CC6-DBE9-E4BA20ADD418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5123281" y="2662030"/>
            <a:ext cx="2818830" cy="2121924"/>
          </a:xfrm>
          <a:prstGeom prst="bentConnector3">
            <a:avLst>
              <a:gd name="adj1" fmla="val 40809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74B21E-02C9-C9EC-9B76-70C05A9EC1F3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4241183" y="2877466"/>
            <a:ext cx="0" cy="38174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5A90C5-0500-B963-D21A-140D44ECA809}"/>
              </a:ext>
            </a:extLst>
          </p:cNvPr>
          <p:cNvCxnSpPr/>
          <p:nvPr/>
        </p:nvCxnSpPr>
        <p:spPr>
          <a:xfrm>
            <a:off x="4241183" y="4173610"/>
            <a:ext cx="0" cy="38174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CEEFA5-C5B9-1A34-FD01-C0FD7AA37BEF}"/>
              </a:ext>
            </a:extLst>
          </p:cNvPr>
          <p:cNvCxnSpPr/>
          <p:nvPr/>
        </p:nvCxnSpPr>
        <p:spPr>
          <a:xfrm>
            <a:off x="7020503" y="3722992"/>
            <a:ext cx="576064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6059B6-27F8-AD98-AED5-820076121B3B}"/>
              </a:ext>
            </a:extLst>
          </p:cNvPr>
          <p:cNvCxnSpPr/>
          <p:nvPr/>
        </p:nvCxnSpPr>
        <p:spPr>
          <a:xfrm>
            <a:off x="2260963" y="3722992"/>
            <a:ext cx="576064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4FA987-D3AF-AA01-A2E0-D31E05BC36E3}"/>
              </a:ext>
            </a:extLst>
          </p:cNvPr>
          <p:cNvCxnSpPr/>
          <p:nvPr/>
        </p:nvCxnSpPr>
        <p:spPr>
          <a:xfrm>
            <a:off x="8784699" y="4173610"/>
            <a:ext cx="0" cy="38174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D20B89-4E95-627E-291B-BA07E47E0482}"/>
              </a:ext>
            </a:extLst>
          </p:cNvPr>
          <p:cNvCxnSpPr/>
          <p:nvPr/>
        </p:nvCxnSpPr>
        <p:spPr>
          <a:xfrm>
            <a:off x="8774435" y="2877466"/>
            <a:ext cx="0" cy="38174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16D6FE-C56C-121C-29D5-19D86EF162A4}"/>
              </a:ext>
            </a:extLst>
          </p:cNvPr>
          <p:cNvSpPr txBox="1"/>
          <p:nvPr/>
        </p:nvSpPr>
        <p:spPr>
          <a:xfrm>
            <a:off x="1669232" y="3300911"/>
            <a:ext cx="699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latin typeface="+mj-lt"/>
              </a:rPr>
              <a:t>Key </a:t>
            </a:r>
          </a:p>
          <a:p>
            <a:pPr algn="ctr"/>
            <a:r>
              <a:rPr lang="en-IN" sz="2400" dirty="0">
                <a:latin typeface="+mj-lt"/>
              </a:rPr>
              <a:t>(K)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792902-DD12-4B66-05F9-40CB6A902452}"/>
              </a:ext>
            </a:extLst>
          </p:cNvPr>
          <p:cNvSpPr txBox="1"/>
          <p:nvPr/>
        </p:nvSpPr>
        <p:spPr>
          <a:xfrm>
            <a:off x="6457764" y="3300911"/>
            <a:ext cx="699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dirty="0">
                <a:latin typeface="+mj-lt"/>
              </a:rPr>
              <a:t>Key </a:t>
            </a:r>
          </a:p>
          <a:p>
            <a:pPr algn="ctr"/>
            <a:r>
              <a:rPr lang="en-IN" sz="2400" dirty="0">
                <a:latin typeface="+mj-lt"/>
              </a:rPr>
              <a:t>(K)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E0832B-6813-ED8D-7534-09113D491177}"/>
              </a:ext>
            </a:extLst>
          </p:cNvPr>
          <p:cNvGrpSpPr/>
          <p:nvPr/>
        </p:nvGrpSpPr>
        <p:grpSpPr>
          <a:xfrm>
            <a:off x="3305079" y="1742577"/>
            <a:ext cx="1764196" cy="461665"/>
            <a:chOff x="1979712" y="1239143"/>
            <a:chExt cx="1764196" cy="46166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15014A-00CD-85E8-5DF0-8C7AF63712C2}"/>
                </a:ext>
              </a:extLst>
            </p:cNvPr>
            <p:cNvCxnSpPr/>
            <p:nvPr/>
          </p:nvCxnSpPr>
          <p:spPr>
            <a:xfrm>
              <a:off x="1979712" y="1700808"/>
              <a:ext cx="17641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434A8D4-56DF-3D47-77CC-29016A4423FE}"/>
                </a:ext>
              </a:extLst>
            </p:cNvPr>
            <p:cNvSpPr txBox="1"/>
            <p:nvPr/>
          </p:nvSpPr>
          <p:spPr>
            <a:xfrm>
              <a:off x="2408183" y="1239143"/>
              <a:ext cx="939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latin typeface="+mj-lt"/>
                </a:rPr>
                <a:t>b bits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62F1A7-E7FF-7745-F001-928EA29F9628}"/>
              </a:ext>
            </a:extLst>
          </p:cNvPr>
          <p:cNvGrpSpPr/>
          <p:nvPr/>
        </p:nvGrpSpPr>
        <p:grpSpPr>
          <a:xfrm>
            <a:off x="7943599" y="5209225"/>
            <a:ext cx="1764196" cy="487405"/>
            <a:chOff x="1979712" y="1700808"/>
            <a:chExt cx="1764196" cy="48740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81DBC84-729F-47F0-09DD-A2D52EF5951C}"/>
                </a:ext>
              </a:extLst>
            </p:cNvPr>
            <p:cNvCxnSpPr/>
            <p:nvPr/>
          </p:nvCxnSpPr>
          <p:spPr>
            <a:xfrm>
              <a:off x="1979712" y="1700808"/>
              <a:ext cx="17641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3C9945-4AE9-BB8C-5481-8A0057CC3663}"/>
                </a:ext>
              </a:extLst>
            </p:cNvPr>
            <p:cNvSpPr txBox="1"/>
            <p:nvPr/>
          </p:nvSpPr>
          <p:spPr>
            <a:xfrm>
              <a:off x="2386746" y="1726548"/>
              <a:ext cx="939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latin typeface="+mj-lt"/>
                </a:rPr>
                <a:t>b bits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0DDF89-9223-26DA-9202-1B569F6ECCDC}"/>
              </a:ext>
            </a:extLst>
          </p:cNvPr>
          <p:cNvGrpSpPr/>
          <p:nvPr/>
        </p:nvGrpSpPr>
        <p:grpSpPr>
          <a:xfrm>
            <a:off x="7863091" y="1742577"/>
            <a:ext cx="1764196" cy="461665"/>
            <a:chOff x="1979712" y="1249742"/>
            <a:chExt cx="1764196" cy="461665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A8C4D3-B933-3502-017D-2FFA7C835929}"/>
                </a:ext>
              </a:extLst>
            </p:cNvPr>
            <p:cNvCxnSpPr/>
            <p:nvPr/>
          </p:nvCxnSpPr>
          <p:spPr>
            <a:xfrm>
              <a:off x="1979712" y="1700808"/>
              <a:ext cx="17641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812303A-36FE-CD1F-D3C5-B9DA6353B905}"/>
                </a:ext>
              </a:extLst>
            </p:cNvPr>
            <p:cNvSpPr txBox="1"/>
            <p:nvPr/>
          </p:nvSpPr>
          <p:spPr>
            <a:xfrm>
              <a:off x="2390252" y="1249742"/>
              <a:ext cx="939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latin typeface="+mj-lt"/>
                </a:rPr>
                <a:t>b bits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BEAC5-9089-BA7A-1E56-E616C4CB538C}"/>
              </a:ext>
            </a:extLst>
          </p:cNvPr>
          <p:cNvGrpSpPr/>
          <p:nvPr/>
        </p:nvGrpSpPr>
        <p:grpSpPr>
          <a:xfrm>
            <a:off x="3359085" y="5207383"/>
            <a:ext cx="1764196" cy="489247"/>
            <a:chOff x="1979712" y="1700808"/>
            <a:chExt cx="1764196" cy="489247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95C79AB-056B-DE23-7B9A-C6F5DACCAB3C}"/>
                </a:ext>
              </a:extLst>
            </p:cNvPr>
            <p:cNvCxnSpPr/>
            <p:nvPr/>
          </p:nvCxnSpPr>
          <p:spPr>
            <a:xfrm>
              <a:off x="1979712" y="1700808"/>
              <a:ext cx="176419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6970D2-6FE2-1E6B-0377-42C619BB0609}"/>
                </a:ext>
              </a:extLst>
            </p:cNvPr>
            <p:cNvSpPr txBox="1"/>
            <p:nvPr/>
          </p:nvSpPr>
          <p:spPr>
            <a:xfrm>
              <a:off x="2408183" y="1728390"/>
              <a:ext cx="939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>
                  <a:latin typeface="+mj-lt"/>
                </a:rPr>
                <a:t>b bits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C775-37AB-47D4-BF11-A226E819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Diffusion and Confusion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ABA12-022A-F889-11E7-AF9B971B7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5334669" cy="5590565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Confusion</a:t>
            </a:r>
            <a:r>
              <a:rPr lang="en-IN" dirty="0"/>
              <a:t> hides the relationship between the ciphertext and the key.</a:t>
            </a:r>
          </a:p>
          <a:p>
            <a:r>
              <a:rPr lang="en-IN" dirty="0"/>
              <a:t>This is achieved by the use of a complex </a:t>
            </a:r>
            <a:r>
              <a:rPr lang="en-IN" dirty="0">
                <a:solidFill>
                  <a:srgbClr val="C00000"/>
                </a:solidFill>
              </a:rPr>
              <a:t>substitution algorithm</a:t>
            </a:r>
            <a:r>
              <a:rPr lang="en-IN" dirty="0"/>
              <a:t>.</a:t>
            </a:r>
          </a:p>
          <a:p>
            <a:endParaRPr lang="en-US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B49B7C6-DB46-3F13-F2B7-F5B6B5544B40}"/>
              </a:ext>
            </a:extLst>
          </p:cNvPr>
          <p:cNvSpPr txBox="1">
            <a:spLocks/>
          </p:cNvSpPr>
          <p:nvPr/>
        </p:nvSpPr>
        <p:spPr>
          <a:xfrm>
            <a:off x="6096000" y="863444"/>
            <a:ext cx="5964819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C00000"/>
                </a:solidFill>
              </a:rPr>
              <a:t>Diffusion</a:t>
            </a:r>
            <a:r>
              <a:rPr lang="en-IN" dirty="0"/>
              <a:t> hides the relationship between the ciphertext and the plaintext.</a:t>
            </a:r>
          </a:p>
          <a:p>
            <a:r>
              <a:rPr lang="en-IN" dirty="0"/>
              <a:t>This is achieved by having each plaintext digit affect the value of many ciphertext digits.</a:t>
            </a:r>
          </a:p>
          <a:p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3DF4EB-9BA4-9C96-C458-3B6A21F192D9}"/>
              </a:ext>
            </a:extLst>
          </p:cNvPr>
          <p:cNvCxnSpPr>
            <a:cxnSpLocks/>
          </p:cNvCxnSpPr>
          <p:nvPr/>
        </p:nvCxnSpPr>
        <p:spPr>
          <a:xfrm>
            <a:off x="5715857" y="863444"/>
            <a:ext cx="0" cy="190030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18BE947-FC18-AF29-EEDB-E0B24655070E}"/>
              </a:ext>
            </a:extLst>
          </p:cNvPr>
          <p:cNvSpPr txBox="1"/>
          <p:nvPr/>
        </p:nvSpPr>
        <p:spPr>
          <a:xfrm flipH="1">
            <a:off x="2024019" y="3629499"/>
            <a:ext cx="230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X1=0010 1011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1BB3C3-37F5-252A-570A-4FC2B7685FF6}"/>
              </a:ext>
            </a:extLst>
          </p:cNvPr>
          <p:cNvSpPr txBox="1"/>
          <p:nvPr/>
        </p:nvSpPr>
        <p:spPr>
          <a:xfrm flipH="1">
            <a:off x="2024019" y="4243564"/>
            <a:ext cx="230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X2=0000 1011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56B9F5-58CD-F977-34C0-6E7B9B8AA672}"/>
              </a:ext>
            </a:extLst>
          </p:cNvPr>
          <p:cNvSpPr txBox="1"/>
          <p:nvPr/>
        </p:nvSpPr>
        <p:spPr>
          <a:xfrm flipH="1">
            <a:off x="7810481" y="3629499"/>
            <a:ext cx="235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Y1=1011 1001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362746-D5F9-F8BD-C7B0-0C3CB310AF1E}"/>
              </a:ext>
            </a:extLst>
          </p:cNvPr>
          <p:cNvSpPr txBox="1"/>
          <p:nvPr/>
        </p:nvSpPr>
        <p:spPr>
          <a:xfrm flipH="1">
            <a:off x="7824190" y="4097341"/>
            <a:ext cx="2343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Y2=0110 1100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22EAA970-1BA6-E813-CD06-670FB8ED3916}"/>
              </a:ext>
            </a:extLst>
          </p:cNvPr>
          <p:cNvSpPr/>
          <p:nvPr/>
        </p:nvSpPr>
        <p:spPr>
          <a:xfrm>
            <a:off x="5195900" y="3735564"/>
            <a:ext cx="1800200" cy="711200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Diffusion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AED7007-FB62-F792-49E1-2149D07CF273}"/>
              </a:ext>
            </a:extLst>
          </p:cNvPr>
          <p:cNvCxnSpPr>
            <a:cxnSpLocks/>
          </p:cNvCxnSpPr>
          <p:nvPr/>
        </p:nvCxnSpPr>
        <p:spPr>
          <a:xfrm>
            <a:off x="4331804" y="4097341"/>
            <a:ext cx="648072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3488A84-53F3-BA75-B46C-6AE922491D19}"/>
              </a:ext>
            </a:extLst>
          </p:cNvPr>
          <p:cNvCxnSpPr>
            <a:cxnSpLocks/>
          </p:cNvCxnSpPr>
          <p:nvPr/>
        </p:nvCxnSpPr>
        <p:spPr>
          <a:xfrm>
            <a:off x="7162409" y="4101094"/>
            <a:ext cx="648072" cy="0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FF8FE1-9415-1991-8DAB-E28824E6D997}"/>
              </a:ext>
            </a:extLst>
          </p:cNvPr>
          <p:cNvCxnSpPr>
            <a:cxnSpLocks/>
          </p:cNvCxnSpPr>
          <p:nvPr/>
        </p:nvCxnSpPr>
        <p:spPr>
          <a:xfrm>
            <a:off x="3287688" y="4599623"/>
            <a:ext cx="0" cy="409726"/>
          </a:xfrm>
          <a:prstGeom prst="straightConnector1">
            <a:avLst/>
          </a:prstGeom>
          <a:ln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1260B83-7E73-94D9-C507-CA8ADCC189C7}"/>
              </a:ext>
            </a:extLst>
          </p:cNvPr>
          <p:cNvCxnSpPr>
            <a:cxnSpLocks/>
          </p:cNvCxnSpPr>
          <p:nvPr/>
        </p:nvCxnSpPr>
        <p:spPr>
          <a:xfrm>
            <a:off x="9565500" y="4466883"/>
            <a:ext cx="0" cy="409726"/>
          </a:xfrm>
          <a:prstGeom prst="straightConnector1">
            <a:avLst/>
          </a:prstGeom>
          <a:ln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2FB128-BD27-81B5-D73C-418E4A143A3B}"/>
              </a:ext>
            </a:extLst>
          </p:cNvPr>
          <p:cNvCxnSpPr>
            <a:cxnSpLocks/>
          </p:cNvCxnSpPr>
          <p:nvPr/>
        </p:nvCxnSpPr>
        <p:spPr>
          <a:xfrm>
            <a:off x="9403006" y="4466883"/>
            <a:ext cx="0" cy="409726"/>
          </a:xfrm>
          <a:prstGeom prst="straightConnector1">
            <a:avLst/>
          </a:prstGeom>
          <a:ln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729148E-C694-9F97-7CCD-FA0B518ED59F}"/>
              </a:ext>
            </a:extLst>
          </p:cNvPr>
          <p:cNvCxnSpPr>
            <a:cxnSpLocks/>
          </p:cNvCxnSpPr>
          <p:nvPr/>
        </p:nvCxnSpPr>
        <p:spPr>
          <a:xfrm>
            <a:off x="9135612" y="4466883"/>
            <a:ext cx="0" cy="409726"/>
          </a:xfrm>
          <a:prstGeom prst="straightConnector1">
            <a:avLst/>
          </a:prstGeom>
          <a:ln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E65CE5A-DE05-3CBA-6233-86908FE1502F}"/>
              </a:ext>
            </a:extLst>
          </p:cNvPr>
          <p:cNvCxnSpPr>
            <a:cxnSpLocks/>
          </p:cNvCxnSpPr>
          <p:nvPr/>
        </p:nvCxnSpPr>
        <p:spPr>
          <a:xfrm>
            <a:off x="8791028" y="4466883"/>
            <a:ext cx="0" cy="409726"/>
          </a:xfrm>
          <a:prstGeom prst="straightConnector1">
            <a:avLst/>
          </a:prstGeom>
          <a:ln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1727B3D-E0DF-E8DC-C150-41C058984540}"/>
              </a:ext>
            </a:extLst>
          </p:cNvPr>
          <p:cNvCxnSpPr>
            <a:cxnSpLocks/>
          </p:cNvCxnSpPr>
          <p:nvPr/>
        </p:nvCxnSpPr>
        <p:spPr>
          <a:xfrm>
            <a:off x="8616190" y="4466883"/>
            <a:ext cx="0" cy="409726"/>
          </a:xfrm>
          <a:prstGeom prst="straightConnector1">
            <a:avLst/>
          </a:prstGeom>
          <a:ln>
            <a:solidFill>
              <a:schemeClr val="accent6"/>
            </a:solidFill>
            <a:headEnd type="triangle" w="lg" len="lg"/>
            <a:tailEnd type="non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EE75060-5A3B-43B2-55FA-258421A12E70}"/>
              </a:ext>
            </a:extLst>
          </p:cNvPr>
          <p:cNvSpPr txBox="1"/>
          <p:nvPr/>
        </p:nvSpPr>
        <p:spPr>
          <a:xfrm>
            <a:off x="2315580" y="509263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>
                  <a:solidFill>
                    <a:schemeClr val="accent6"/>
                  </a:solidFill>
                </a:ln>
                <a:solidFill>
                  <a:srgbClr val="FF0000"/>
                </a:solidFill>
              </a:rPr>
              <a:t>Single bit flip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B212DA-7CED-AD17-80DF-148A859EA3C6}"/>
              </a:ext>
            </a:extLst>
          </p:cNvPr>
          <p:cNvSpPr txBox="1"/>
          <p:nvPr/>
        </p:nvSpPr>
        <p:spPr>
          <a:xfrm>
            <a:off x="7824190" y="509263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>
                  <a:solidFill>
                    <a:schemeClr val="accent6"/>
                  </a:solidFill>
                </a:ln>
                <a:solidFill>
                  <a:srgbClr val="FF0000"/>
                </a:solidFill>
              </a:rPr>
              <a:t>Many bit flips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BEEEF-37DE-E118-1578-84C2D12E55E7}"/>
              </a:ext>
            </a:extLst>
          </p:cNvPr>
          <p:cNvCxnSpPr>
            <a:cxnSpLocks/>
          </p:cNvCxnSpPr>
          <p:nvPr/>
        </p:nvCxnSpPr>
        <p:spPr>
          <a:xfrm flipV="1">
            <a:off x="4571801" y="5327248"/>
            <a:ext cx="3096344" cy="1"/>
          </a:xfrm>
          <a:prstGeom prst="straightConnector1">
            <a:avLst/>
          </a:prstGeom>
          <a:ln w="19050">
            <a:solidFill>
              <a:schemeClr val="accent6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49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 animBg="1"/>
      <p:bldP spid="64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IN" b="1" dirty="0">
                <a:solidFill>
                  <a:srgbClr val="C00000"/>
                </a:solidFill>
              </a:rPr>
              <a:t>Authenticity: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 indent="-342900"/>
            <a:r>
              <a:rPr lang="en-IN" sz="2400" dirty="0"/>
              <a:t>The property of being genuine and being able to be verified and trusted; confidence in the validity of a transmission, a message, or message originator. </a:t>
            </a:r>
          </a:p>
          <a:p>
            <a:pPr lvl="1" indent="-342900"/>
            <a:r>
              <a:rPr lang="en-IN" sz="2400" dirty="0"/>
              <a:t>This means verifying that each input arriving at the system came from a trusted source.</a:t>
            </a:r>
          </a:p>
          <a:p>
            <a:pPr lvl="1" indent="-342900"/>
            <a:endParaRPr lang="en-IN" sz="2400" dirty="0"/>
          </a:p>
          <a:p>
            <a:pPr lvl="1" indent="-34290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US" dirty="0"/>
              <a:t>		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4005064"/>
            <a:ext cx="17716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4062214"/>
            <a:ext cx="11620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169" y="4095552"/>
            <a:ext cx="153352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>
            <a:stCxn id="2050" idx="3"/>
          </p:cNvCxnSpPr>
          <p:nvPr/>
        </p:nvCxnSpPr>
        <p:spPr>
          <a:xfrm>
            <a:off x="4339258" y="4728964"/>
            <a:ext cx="1324694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051" idx="3"/>
          </p:cNvCxnSpPr>
          <p:nvPr/>
        </p:nvCxnSpPr>
        <p:spPr>
          <a:xfrm flipV="1">
            <a:off x="6826002" y="4757539"/>
            <a:ext cx="1430238" cy="1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35524" y="5516620"/>
            <a:ext cx="1321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+mj-lt"/>
              </a:rPr>
              <a:t>Password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4014" y="5589240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+mj-lt"/>
              </a:rPr>
              <a:t>Verification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26396" y="5595097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latin typeface="+mj-lt"/>
              </a:rPr>
              <a:t>Access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9429" y="5589241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+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34533" y="5589241"/>
            <a:ext cx="352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+mj-lt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30759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  <p:bldP spid="23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488300" y="886322"/>
            <a:ext cx="4506735" cy="1610528"/>
            <a:chOff x="-35701" y="1000622"/>
            <a:chExt cx="4506735" cy="1610528"/>
          </a:xfrm>
        </p:grpSpPr>
        <p:sp>
          <p:nvSpPr>
            <p:cNvPr id="65" name="Rectangle 64"/>
            <p:cNvSpPr/>
            <p:nvPr/>
          </p:nvSpPr>
          <p:spPr>
            <a:xfrm>
              <a:off x="71500" y="1033665"/>
              <a:ext cx="4399534" cy="157748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-35701" y="1000622"/>
              <a:ext cx="1119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Round 1</a:t>
              </a:r>
            </a:p>
          </p:txBody>
        </p:sp>
      </p:grpSp>
      <p:sp>
        <p:nvSpPr>
          <p:cNvPr id="34" name="Freeform 33"/>
          <p:cNvSpPr/>
          <p:nvPr/>
        </p:nvSpPr>
        <p:spPr>
          <a:xfrm>
            <a:off x="4340352" y="972312"/>
            <a:ext cx="1280160" cy="652272"/>
          </a:xfrm>
          <a:custGeom>
            <a:avLst/>
            <a:gdLst>
              <a:gd name="connsiteX0" fmla="*/ 1280160 w 1280160"/>
              <a:gd name="connsiteY0" fmla="*/ 0 h 633984"/>
              <a:gd name="connsiteX1" fmla="*/ 1280160 w 1280160"/>
              <a:gd name="connsiteY1" fmla="*/ 633984 h 633984"/>
              <a:gd name="connsiteX2" fmla="*/ 0 w 1280160"/>
              <a:gd name="connsiteY2" fmla="*/ 630936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633984">
                <a:moveTo>
                  <a:pt x="1280160" y="0"/>
                </a:moveTo>
                <a:lnTo>
                  <a:pt x="1280160" y="633984"/>
                </a:lnTo>
                <a:lnTo>
                  <a:pt x="0" y="630936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148060" y="296332"/>
            <a:ext cx="2052228" cy="324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74174" y="304676"/>
            <a:ext cx="0" cy="653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716012" y="968202"/>
            <a:ext cx="1458162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74174" y="968202"/>
            <a:ext cx="1458162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2953503" y="-35625"/>
            <a:ext cx="250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Plaintext (2</a:t>
            </a:r>
            <a:r>
              <a:rPr lang="en-IN" i="1" dirty="0"/>
              <a:t>w</a:t>
            </a:r>
            <a:r>
              <a:rPr lang="en-IN" dirty="0"/>
              <a:t> bits)</a:t>
            </a:r>
            <a:endParaRPr lang="en-IN" sz="20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16012" y="958042"/>
            <a:ext cx="0" cy="486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21" name="Group 20"/>
          <p:cNvGrpSpPr/>
          <p:nvPr/>
        </p:nvGrpSpPr>
        <p:grpSpPr>
          <a:xfrm>
            <a:off x="2479668" y="1454304"/>
            <a:ext cx="468052" cy="324036"/>
            <a:chOff x="483228" y="1484784"/>
            <a:chExt cx="468052" cy="324036"/>
          </a:xfrm>
        </p:grpSpPr>
        <p:sp>
          <p:nvSpPr>
            <p:cNvPr id="19" name="Rectangle 18"/>
            <p:cNvSpPr/>
            <p:nvPr/>
          </p:nvSpPr>
          <p:spPr>
            <a:xfrm>
              <a:off x="483228" y="1484784"/>
              <a:ext cx="468052" cy="32403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Or 19"/>
            <p:cNvSpPr/>
            <p:nvPr/>
          </p:nvSpPr>
          <p:spPr>
            <a:xfrm>
              <a:off x="591240" y="1525424"/>
              <a:ext cx="252028" cy="241868"/>
            </a:xfrm>
            <a:prstGeom prst="flowChartOr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011837" y="1474624"/>
            <a:ext cx="324036" cy="282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F</a:t>
            </a:r>
          </a:p>
        </p:txBody>
      </p:sp>
      <p:cxnSp>
        <p:nvCxnSpPr>
          <p:cNvPr id="36" name="Straight Arrow Connector 35"/>
          <p:cNvCxnSpPr>
            <a:stCxn id="33" idx="1"/>
            <a:endCxn id="19" idx="3"/>
          </p:cNvCxnSpPr>
          <p:nvPr/>
        </p:nvCxnSpPr>
        <p:spPr>
          <a:xfrm flipH="1">
            <a:off x="2947721" y="1615878"/>
            <a:ext cx="1064117" cy="44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9" name="Freeform 48"/>
          <p:cNvSpPr/>
          <p:nvPr/>
        </p:nvSpPr>
        <p:spPr>
          <a:xfrm>
            <a:off x="2721864" y="1630680"/>
            <a:ext cx="2898648" cy="728472"/>
          </a:xfrm>
          <a:custGeom>
            <a:avLst/>
            <a:gdLst>
              <a:gd name="connsiteX0" fmla="*/ 2898648 w 2898648"/>
              <a:gd name="connsiteY0" fmla="*/ 0 h 728472"/>
              <a:gd name="connsiteX1" fmla="*/ 2898648 w 2898648"/>
              <a:gd name="connsiteY1" fmla="*/ 323088 h 728472"/>
              <a:gd name="connsiteX2" fmla="*/ 0 w 2898648"/>
              <a:gd name="connsiteY2" fmla="*/ 539496 h 728472"/>
              <a:gd name="connsiteX3" fmla="*/ 0 w 2898648"/>
              <a:gd name="connsiteY3" fmla="*/ 728472 h 7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8648" h="728472">
                <a:moveTo>
                  <a:pt x="2898648" y="0"/>
                </a:moveTo>
                <a:lnTo>
                  <a:pt x="2898648" y="323088"/>
                </a:lnTo>
                <a:lnTo>
                  <a:pt x="0" y="539496"/>
                </a:lnTo>
                <a:lnTo>
                  <a:pt x="0" y="72847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 30"/>
          <p:cNvSpPr/>
          <p:nvPr/>
        </p:nvSpPr>
        <p:spPr>
          <a:xfrm>
            <a:off x="2716530" y="1790700"/>
            <a:ext cx="2914650" cy="575310"/>
          </a:xfrm>
          <a:custGeom>
            <a:avLst/>
            <a:gdLst>
              <a:gd name="connsiteX0" fmla="*/ 0 w 2914650"/>
              <a:gd name="connsiteY0" fmla="*/ 0 h 575310"/>
              <a:gd name="connsiteX1" fmla="*/ 0 w 2914650"/>
              <a:gd name="connsiteY1" fmla="*/ 171450 h 575310"/>
              <a:gd name="connsiteX2" fmla="*/ 2914650 w 2914650"/>
              <a:gd name="connsiteY2" fmla="*/ 377190 h 575310"/>
              <a:gd name="connsiteX3" fmla="*/ 2914650 w 2914650"/>
              <a:gd name="connsiteY3" fmla="*/ 575310 h 5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575310">
                <a:moveTo>
                  <a:pt x="0" y="0"/>
                </a:moveTo>
                <a:lnTo>
                  <a:pt x="0" y="171450"/>
                </a:lnTo>
                <a:lnTo>
                  <a:pt x="2914650" y="377190"/>
                </a:lnTo>
                <a:lnTo>
                  <a:pt x="2914650" y="57531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4696232" y="632341"/>
            <a:ext cx="7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w</a:t>
            </a:r>
            <a:r>
              <a:rPr lang="en-IN" dirty="0"/>
              <a:t> bits</a:t>
            </a:r>
            <a:endParaRPr lang="en-IN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2946316" y="632399"/>
            <a:ext cx="7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w</a:t>
            </a:r>
            <a:r>
              <a:rPr lang="en-IN" dirty="0"/>
              <a:t> bits</a:t>
            </a:r>
            <a:endParaRPr lang="en-IN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5584710" y="550762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0</a:t>
            </a:r>
            <a:endParaRPr lang="en-IN" sz="24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370834" y="538555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0</a:t>
            </a:r>
            <a:endParaRPr lang="en-IN" sz="2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995034" y="1033306"/>
            <a:ext cx="46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K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sp>
        <p:nvSpPr>
          <p:cNvPr id="59" name="Freeform 58"/>
          <p:cNvSpPr/>
          <p:nvPr/>
        </p:nvSpPr>
        <p:spPr>
          <a:xfrm>
            <a:off x="4175433" y="1238250"/>
            <a:ext cx="1915391" cy="228600"/>
          </a:xfrm>
          <a:custGeom>
            <a:avLst/>
            <a:gdLst>
              <a:gd name="connsiteX0" fmla="*/ 2106930 w 2106930"/>
              <a:gd name="connsiteY0" fmla="*/ 0 h 228600"/>
              <a:gd name="connsiteX1" fmla="*/ 0 w 2106930"/>
              <a:gd name="connsiteY1" fmla="*/ 0 h 228600"/>
              <a:gd name="connsiteX2" fmla="*/ 0 w 210693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930" h="228600">
                <a:moveTo>
                  <a:pt x="2106930" y="0"/>
                </a:moveTo>
                <a:lnTo>
                  <a:pt x="0" y="0"/>
                </a:lnTo>
                <a:lnTo>
                  <a:pt x="0" y="228600"/>
                </a:lnTo>
              </a:path>
            </a:pathLst>
          </a:custGeom>
          <a:noFill/>
          <a:ln w="254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5627063" y="2122140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2370834" y="2122140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5603983" y="2423484"/>
            <a:ext cx="46161" cy="282592"/>
            <a:chOff x="4080644" y="2645440"/>
            <a:chExt cx="46161" cy="282592"/>
          </a:xfrm>
        </p:grpSpPr>
        <p:sp>
          <p:nvSpPr>
            <p:cNvPr id="69" name="Oval 68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690614" y="2407268"/>
            <a:ext cx="46161" cy="282592"/>
            <a:chOff x="4080644" y="2645440"/>
            <a:chExt cx="46161" cy="282592"/>
          </a:xfrm>
        </p:grpSpPr>
        <p:sp>
          <p:nvSpPr>
            <p:cNvPr id="74" name="Oval 73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10128969" y="5483474"/>
            <a:ext cx="63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n+1</a:t>
            </a:r>
            <a:endParaRPr lang="en-IN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6684295" y="5495805"/>
            <a:ext cx="60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n+1</a:t>
            </a:r>
            <a:endParaRPr lang="en-IN" sz="2400" baseline="-25000" dirty="0"/>
          </a:p>
        </p:txBody>
      </p:sp>
      <p:grpSp>
        <p:nvGrpSpPr>
          <p:cNvPr id="173" name="Group 172"/>
          <p:cNvGrpSpPr/>
          <p:nvPr/>
        </p:nvGrpSpPr>
        <p:grpSpPr>
          <a:xfrm>
            <a:off x="1499930" y="2731099"/>
            <a:ext cx="4966133" cy="1819754"/>
            <a:chOff x="-24071" y="2845399"/>
            <a:chExt cx="4966133" cy="1819754"/>
          </a:xfrm>
        </p:grpSpPr>
        <p:grpSp>
          <p:nvGrpSpPr>
            <p:cNvPr id="140" name="Group 139"/>
            <p:cNvGrpSpPr/>
            <p:nvPr/>
          </p:nvGrpSpPr>
          <p:grpSpPr>
            <a:xfrm>
              <a:off x="-24071" y="2845399"/>
              <a:ext cx="4496457" cy="1610528"/>
              <a:chOff x="-25423" y="1000622"/>
              <a:chExt cx="4496457" cy="1610528"/>
            </a:xfrm>
          </p:grpSpPr>
          <p:sp>
            <p:nvSpPr>
              <p:cNvPr id="141" name="Rectangle 140"/>
              <p:cNvSpPr/>
              <p:nvPr/>
            </p:nvSpPr>
            <p:spPr>
              <a:xfrm>
                <a:off x="71500" y="1033665"/>
                <a:ext cx="4399534" cy="1577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-25423" y="1000622"/>
                <a:ext cx="10683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Round </a:t>
                </a:r>
                <a:r>
                  <a:rPr lang="en-IN" sz="2000" dirty="0" err="1"/>
                  <a:t>i</a:t>
                </a:r>
                <a:endParaRPr lang="en-IN" sz="2000" dirty="0"/>
              </a:p>
            </p:txBody>
          </p:sp>
        </p:grpSp>
        <p:sp>
          <p:nvSpPr>
            <p:cNvPr id="143" name="Freeform 142"/>
            <p:cNvSpPr/>
            <p:nvPr/>
          </p:nvSpPr>
          <p:spPr>
            <a:xfrm>
              <a:off x="2817704" y="2931389"/>
              <a:ext cx="1280160" cy="652272"/>
            </a:xfrm>
            <a:custGeom>
              <a:avLst/>
              <a:gdLst>
                <a:gd name="connsiteX0" fmla="*/ 1280160 w 1280160"/>
                <a:gd name="connsiteY0" fmla="*/ 0 h 633984"/>
                <a:gd name="connsiteX1" fmla="*/ 1280160 w 1280160"/>
                <a:gd name="connsiteY1" fmla="*/ 633984 h 633984"/>
                <a:gd name="connsiteX2" fmla="*/ 0 w 1280160"/>
                <a:gd name="connsiteY2" fmla="*/ 630936 h 6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160" h="633984">
                  <a:moveTo>
                    <a:pt x="1280160" y="0"/>
                  </a:moveTo>
                  <a:lnTo>
                    <a:pt x="1280160" y="633984"/>
                  </a:lnTo>
                  <a:lnTo>
                    <a:pt x="0" y="630936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1193364" y="2917119"/>
              <a:ext cx="0" cy="486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150" name="Group 149"/>
            <p:cNvGrpSpPr/>
            <p:nvPr/>
          </p:nvGrpSpPr>
          <p:grpSpPr>
            <a:xfrm>
              <a:off x="957020" y="3413381"/>
              <a:ext cx="468052" cy="324036"/>
              <a:chOff x="483228" y="1484784"/>
              <a:chExt cx="468052" cy="324036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483228" y="1484784"/>
                <a:ext cx="468052" cy="324036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2" name="Flowchart: Or 151"/>
              <p:cNvSpPr/>
              <p:nvPr/>
            </p:nvSpPr>
            <p:spPr>
              <a:xfrm>
                <a:off x="591240" y="1525424"/>
                <a:ext cx="252028" cy="241868"/>
              </a:xfrm>
              <a:prstGeom prst="flowChartOr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3" name="Rectangle 152"/>
            <p:cNvSpPr/>
            <p:nvPr/>
          </p:nvSpPr>
          <p:spPr>
            <a:xfrm>
              <a:off x="2489189" y="3433701"/>
              <a:ext cx="324036" cy="2825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/>
                  </a:solidFill>
                </a:rPr>
                <a:t>F</a:t>
              </a:r>
            </a:p>
          </p:txBody>
        </p:sp>
        <p:cxnSp>
          <p:nvCxnSpPr>
            <p:cNvPr id="154" name="Straight Arrow Connector 153"/>
            <p:cNvCxnSpPr>
              <a:stCxn id="153" idx="1"/>
              <a:endCxn id="151" idx="3"/>
            </p:cNvCxnSpPr>
            <p:nvPr/>
          </p:nvCxnSpPr>
          <p:spPr>
            <a:xfrm flipH="1">
              <a:off x="1425072" y="3574955"/>
              <a:ext cx="1064117" cy="4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55" name="Freeform 154"/>
            <p:cNvSpPr/>
            <p:nvPr/>
          </p:nvSpPr>
          <p:spPr>
            <a:xfrm>
              <a:off x="1199216" y="3589757"/>
              <a:ext cx="2898648" cy="728472"/>
            </a:xfrm>
            <a:custGeom>
              <a:avLst/>
              <a:gdLst>
                <a:gd name="connsiteX0" fmla="*/ 2898648 w 2898648"/>
                <a:gd name="connsiteY0" fmla="*/ 0 h 728472"/>
                <a:gd name="connsiteX1" fmla="*/ 2898648 w 2898648"/>
                <a:gd name="connsiteY1" fmla="*/ 323088 h 728472"/>
                <a:gd name="connsiteX2" fmla="*/ 0 w 2898648"/>
                <a:gd name="connsiteY2" fmla="*/ 539496 h 728472"/>
                <a:gd name="connsiteX3" fmla="*/ 0 w 2898648"/>
                <a:gd name="connsiteY3" fmla="*/ 728472 h 7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8648" h="728472">
                  <a:moveTo>
                    <a:pt x="2898648" y="0"/>
                  </a:moveTo>
                  <a:lnTo>
                    <a:pt x="2898648" y="323088"/>
                  </a:lnTo>
                  <a:lnTo>
                    <a:pt x="0" y="539496"/>
                  </a:lnTo>
                  <a:lnTo>
                    <a:pt x="0" y="728472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Freeform 155"/>
            <p:cNvSpPr/>
            <p:nvPr/>
          </p:nvSpPr>
          <p:spPr>
            <a:xfrm>
              <a:off x="1193882" y="3749777"/>
              <a:ext cx="2914650" cy="575310"/>
            </a:xfrm>
            <a:custGeom>
              <a:avLst/>
              <a:gdLst>
                <a:gd name="connsiteX0" fmla="*/ 0 w 2914650"/>
                <a:gd name="connsiteY0" fmla="*/ 0 h 575310"/>
                <a:gd name="connsiteX1" fmla="*/ 0 w 2914650"/>
                <a:gd name="connsiteY1" fmla="*/ 171450 h 575310"/>
                <a:gd name="connsiteX2" fmla="*/ 2914650 w 2914650"/>
                <a:gd name="connsiteY2" fmla="*/ 377190 h 575310"/>
                <a:gd name="connsiteX3" fmla="*/ 2914650 w 2914650"/>
                <a:gd name="connsiteY3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75310">
                  <a:moveTo>
                    <a:pt x="0" y="0"/>
                  </a:moveTo>
                  <a:lnTo>
                    <a:pt x="0" y="171450"/>
                  </a:lnTo>
                  <a:lnTo>
                    <a:pt x="2914650" y="377190"/>
                  </a:lnTo>
                  <a:lnTo>
                    <a:pt x="2914650" y="575310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472386" y="2992383"/>
              <a:ext cx="469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K</a:t>
              </a:r>
              <a:r>
                <a:rPr lang="en-IN" sz="2000" baseline="-25000" dirty="0"/>
                <a:t>i</a:t>
              </a:r>
              <a:endParaRPr lang="en-IN" sz="2400" baseline="-25000" dirty="0"/>
            </a:p>
          </p:txBody>
        </p:sp>
        <p:sp>
          <p:nvSpPr>
            <p:cNvPr id="162" name="Freeform 161"/>
            <p:cNvSpPr/>
            <p:nvPr/>
          </p:nvSpPr>
          <p:spPr>
            <a:xfrm>
              <a:off x="2652784" y="3197327"/>
              <a:ext cx="1915391" cy="228600"/>
            </a:xfrm>
            <a:custGeom>
              <a:avLst/>
              <a:gdLst>
                <a:gd name="connsiteX0" fmla="*/ 2106930 w 2106930"/>
                <a:gd name="connsiteY0" fmla="*/ 0 h 228600"/>
                <a:gd name="connsiteX1" fmla="*/ 0 w 2106930"/>
                <a:gd name="connsiteY1" fmla="*/ 0 h 228600"/>
                <a:gd name="connsiteX2" fmla="*/ 0 w 2106930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6930" h="228600">
                  <a:moveTo>
                    <a:pt x="2106930" y="0"/>
                  </a:move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104415" y="4081217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 err="1"/>
                <a:t>R</a:t>
              </a:r>
              <a:r>
                <a:rPr lang="en-IN" sz="2000" baseline="-25000" dirty="0" err="1"/>
                <a:t>i</a:t>
              </a:r>
              <a:endParaRPr lang="en-IN" sz="2400" baseline="-250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848186" y="4081217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i</a:t>
              </a:r>
              <a:endParaRPr lang="en-IN" sz="2400" baseline="-25000" dirty="0"/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4081334" y="4382561"/>
              <a:ext cx="46161" cy="282592"/>
              <a:chOff x="4080644" y="2645440"/>
              <a:chExt cx="46161" cy="282592"/>
            </a:xfrm>
          </p:grpSpPr>
          <p:sp>
            <p:nvSpPr>
              <p:cNvPr id="166" name="Oval 165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167965" y="4366345"/>
              <a:ext cx="46161" cy="282592"/>
              <a:chOff x="4080644" y="2645440"/>
              <a:chExt cx="46161" cy="282592"/>
            </a:xfrm>
          </p:grpSpPr>
          <p:sp>
            <p:nvSpPr>
              <p:cNvPr id="170" name="Oval 169"/>
              <p:cNvSpPr/>
              <p:nvPr/>
            </p:nvSpPr>
            <p:spPr>
              <a:xfrm>
                <a:off x="4080644" y="264544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1" name="Oval 170"/>
              <p:cNvSpPr/>
              <p:nvPr/>
            </p:nvSpPr>
            <p:spPr>
              <a:xfrm>
                <a:off x="4081086" y="276609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4080644" y="288231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1493298" y="4550854"/>
            <a:ext cx="4977195" cy="1826677"/>
            <a:chOff x="6070599" y="1238919"/>
            <a:chExt cx="4977195" cy="1826677"/>
          </a:xfrm>
        </p:grpSpPr>
        <p:grpSp>
          <p:nvGrpSpPr>
            <p:cNvPr id="80" name="Group 79"/>
            <p:cNvGrpSpPr/>
            <p:nvPr/>
          </p:nvGrpSpPr>
          <p:grpSpPr>
            <a:xfrm>
              <a:off x="6070599" y="1238919"/>
              <a:ext cx="4507519" cy="1610528"/>
              <a:chOff x="-36485" y="1000622"/>
              <a:chExt cx="4507519" cy="1610528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71500" y="1033665"/>
                <a:ext cx="4399534" cy="157748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-36485" y="1000622"/>
                <a:ext cx="1120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/>
                  <a:t>Round n</a:t>
                </a:r>
              </a:p>
            </p:txBody>
          </p:sp>
        </p:grpSp>
        <p:sp>
          <p:nvSpPr>
            <p:cNvPr id="83" name="Freeform 82"/>
            <p:cNvSpPr/>
            <p:nvPr/>
          </p:nvSpPr>
          <p:spPr>
            <a:xfrm>
              <a:off x="8923436" y="1324909"/>
              <a:ext cx="1280160" cy="652272"/>
            </a:xfrm>
            <a:custGeom>
              <a:avLst/>
              <a:gdLst>
                <a:gd name="connsiteX0" fmla="*/ 1280160 w 1280160"/>
                <a:gd name="connsiteY0" fmla="*/ 0 h 633984"/>
                <a:gd name="connsiteX1" fmla="*/ 1280160 w 1280160"/>
                <a:gd name="connsiteY1" fmla="*/ 633984 h 633984"/>
                <a:gd name="connsiteX2" fmla="*/ 0 w 1280160"/>
                <a:gd name="connsiteY2" fmla="*/ 630936 h 6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160" h="633984">
                  <a:moveTo>
                    <a:pt x="1280160" y="0"/>
                  </a:moveTo>
                  <a:lnTo>
                    <a:pt x="1280160" y="633984"/>
                  </a:lnTo>
                  <a:lnTo>
                    <a:pt x="0" y="630936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7299096" y="1310639"/>
              <a:ext cx="0" cy="4861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062752" y="1806901"/>
              <a:ext cx="468052" cy="324036"/>
              <a:chOff x="483228" y="1484784"/>
              <a:chExt cx="468052" cy="324036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83228" y="1484784"/>
                <a:ext cx="468052" cy="324036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Flowchart: Or 88"/>
              <p:cNvSpPr/>
              <p:nvPr/>
            </p:nvSpPr>
            <p:spPr>
              <a:xfrm>
                <a:off x="591240" y="1525424"/>
                <a:ext cx="252028" cy="241868"/>
              </a:xfrm>
              <a:prstGeom prst="flowChartOr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8594921" y="1827221"/>
              <a:ext cx="324036" cy="2825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2"/>
                  </a:solidFill>
                </a:rPr>
                <a:t>F</a:t>
              </a:r>
            </a:p>
          </p:txBody>
        </p:sp>
        <p:cxnSp>
          <p:nvCxnSpPr>
            <p:cNvPr id="91" name="Straight Arrow Connector 90"/>
            <p:cNvCxnSpPr>
              <a:stCxn id="90" idx="1"/>
              <a:endCxn id="88" idx="3"/>
            </p:cNvCxnSpPr>
            <p:nvPr/>
          </p:nvCxnSpPr>
          <p:spPr>
            <a:xfrm flipH="1">
              <a:off x="7530804" y="1968475"/>
              <a:ext cx="1064117" cy="44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2" name="Freeform 91"/>
            <p:cNvSpPr/>
            <p:nvPr/>
          </p:nvSpPr>
          <p:spPr>
            <a:xfrm>
              <a:off x="7304948" y="1983277"/>
              <a:ext cx="2898648" cy="728472"/>
            </a:xfrm>
            <a:custGeom>
              <a:avLst/>
              <a:gdLst>
                <a:gd name="connsiteX0" fmla="*/ 2898648 w 2898648"/>
                <a:gd name="connsiteY0" fmla="*/ 0 h 728472"/>
                <a:gd name="connsiteX1" fmla="*/ 2898648 w 2898648"/>
                <a:gd name="connsiteY1" fmla="*/ 323088 h 728472"/>
                <a:gd name="connsiteX2" fmla="*/ 0 w 2898648"/>
                <a:gd name="connsiteY2" fmla="*/ 539496 h 728472"/>
                <a:gd name="connsiteX3" fmla="*/ 0 w 2898648"/>
                <a:gd name="connsiteY3" fmla="*/ 728472 h 7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8648" h="728472">
                  <a:moveTo>
                    <a:pt x="2898648" y="0"/>
                  </a:moveTo>
                  <a:lnTo>
                    <a:pt x="2898648" y="323088"/>
                  </a:lnTo>
                  <a:lnTo>
                    <a:pt x="0" y="539496"/>
                  </a:lnTo>
                  <a:lnTo>
                    <a:pt x="0" y="728472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7299614" y="2143297"/>
              <a:ext cx="2914650" cy="575310"/>
            </a:xfrm>
            <a:custGeom>
              <a:avLst/>
              <a:gdLst>
                <a:gd name="connsiteX0" fmla="*/ 0 w 2914650"/>
                <a:gd name="connsiteY0" fmla="*/ 0 h 575310"/>
                <a:gd name="connsiteX1" fmla="*/ 0 w 2914650"/>
                <a:gd name="connsiteY1" fmla="*/ 171450 h 575310"/>
                <a:gd name="connsiteX2" fmla="*/ 2914650 w 2914650"/>
                <a:gd name="connsiteY2" fmla="*/ 377190 h 575310"/>
                <a:gd name="connsiteX3" fmla="*/ 2914650 w 2914650"/>
                <a:gd name="connsiteY3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75310">
                  <a:moveTo>
                    <a:pt x="0" y="0"/>
                  </a:moveTo>
                  <a:lnTo>
                    <a:pt x="0" y="171450"/>
                  </a:lnTo>
                  <a:lnTo>
                    <a:pt x="2914650" y="377190"/>
                  </a:lnTo>
                  <a:lnTo>
                    <a:pt x="2914650" y="575310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578118" y="1385903"/>
              <a:ext cx="469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 err="1"/>
                <a:t>K</a:t>
              </a:r>
              <a:r>
                <a:rPr lang="en-IN" sz="2000" baseline="-25000" dirty="0" err="1"/>
                <a:t>n</a:t>
              </a:r>
              <a:endParaRPr lang="en-IN" sz="2400" baseline="-25000" dirty="0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8758516" y="1590847"/>
              <a:ext cx="1915391" cy="228600"/>
            </a:xfrm>
            <a:custGeom>
              <a:avLst/>
              <a:gdLst>
                <a:gd name="connsiteX0" fmla="*/ 2106930 w 2106930"/>
                <a:gd name="connsiteY0" fmla="*/ 0 h 228600"/>
                <a:gd name="connsiteX1" fmla="*/ 0 w 2106930"/>
                <a:gd name="connsiteY1" fmla="*/ 0 h 228600"/>
                <a:gd name="connsiteX2" fmla="*/ 0 w 2106930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6930" h="228600">
                  <a:moveTo>
                    <a:pt x="2106930" y="0"/>
                  </a:move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noFill/>
            <a:ln w="254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19930" y="2444502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0227763" y="2460302"/>
              <a:ext cx="41032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R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</p:grpSp>
      <p:grpSp>
        <p:nvGrpSpPr>
          <p:cNvPr id="180" name="Group 179"/>
          <p:cNvGrpSpPr/>
          <p:nvPr/>
        </p:nvGrpSpPr>
        <p:grpSpPr>
          <a:xfrm>
            <a:off x="6721726" y="4929141"/>
            <a:ext cx="3823016" cy="787938"/>
            <a:chOff x="5197726" y="4929141"/>
            <a:chExt cx="3823016" cy="787938"/>
          </a:xfrm>
        </p:grpSpPr>
        <p:sp>
          <p:nvSpPr>
            <p:cNvPr id="96" name="TextBox 95"/>
            <p:cNvSpPr txBox="1"/>
            <p:nvPr/>
          </p:nvSpPr>
          <p:spPr>
            <a:xfrm>
              <a:off x="8610418" y="4929141"/>
              <a:ext cx="41032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R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5705314" y="5141769"/>
              <a:ext cx="2914650" cy="575310"/>
              <a:chOff x="5705314" y="5141769"/>
              <a:chExt cx="2914650" cy="575310"/>
            </a:xfrm>
          </p:grpSpPr>
          <p:sp>
            <p:nvSpPr>
              <p:cNvPr id="114" name="Freeform 113"/>
              <p:cNvSpPr/>
              <p:nvPr/>
            </p:nvSpPr>
            <p:spPr>
              <a:xfrm>
                <a:off x="5705314" y="5141769"/>
                <a:ext cx="2914650" cy="575310"/>
              </a:xfrm>
              <a:custGeom>
                <a:avLst/>
                <a:gdLst>
                  <a:gd name="connsiteX0" fmla="*/ 0 w 2914650"/>
                  <a:gd name="connsiteY0" fmla="*/ 0 h 575310"/>
                  <a:gd name="connsiteX1" fmla="*/ 0 w 2914650"/>
                  <a:gd name="connsiteY1" fmla="*/ 171450 h 575310"/>
                  <a:gd name="connsiteX2" fmla="*/ 2914650 w 2914650"/>
                  <a:gd name="connsiteY2" fmla="*/ 377190 h 575310"/>
                  <a:gd name="connsiteX3" fmla="*/ 2914650 w 2914650"/>
                  <a:gd name="connsiteY3" fmla="*/ 575310 h 575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4650" h="575310">
                    <a:moveTo>
                      <a:pt x="0" y="0"/>
                    </a:moveTo>
                    <a:lnTo>
                      <a:pt x="0" y="171450"/>
                    </a:lnTo>
                    <a:lnTo>
                      <a:pt x="2914650" y="377190"/>
                    </a:lnTo>
                    <a:lnTo>
                      <a:pt x="2914650" y="575310"/>
                    </a:ln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5712468" y="5148363"/>
                <a:ext cx="2901696" cy="551688"/>
              </a:xfrm>
              <a:custGeom>
                <a:avLst/>
                <a:gdLst>
                  <a:gd name="connsiteX0" fmla="*/ 2901696 w 2901696"/>
                  <a:gd name="connsiteY0" fmla="*/ 0 h 551688"/>
                  <a:gd name="connsiteX1" fmla="*/ 2901696 w 2901696"/>
                  <a:gd name="connsiteY1" fmla="*/ 161544 h 551688"/>
                  <a:gd name="connsiteX2" fmla="*/ 0 w 2901696"/>
                  <a:gd name="connsiteY2" fmla="*/ 362712 h 551688"/>
                  <a:gd name="connsiteX3" fmla="*/ 0 w 2901696"/>
                  <a:gd name="connsiteY3" fmla="*/ 551688 h 551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01696" h="551688">
                    <a:moveTo>
                      <a:pt x="2901696" y="0"/>
                    </a:moveTo>
                    <a:lnTo>
                      <a:pt x="2901696" y="161544"/>
                    </a:lnTo>
                    <a:lnTo>
                      <a:pt x="0" y="362712"/>
                    </a:lnTo>
                    <a:lnTo>
                      <a:pt x="0" y="551688"/>
                    </a:lnTo>
                  </a:path>
                </a:pathLst>
              </a:custGeom>
              <a:noFill/>
              <a:ln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77" name="TextBox 176"/>
            <p:cNvSpPr txBox="1"/>
            <p:nvPr/>
          </p:nvSpPr>
          <p:spPr>
            <a:xfrm>
              <a:off x="5197726" y="4972528"/>
              <a:ext cx="4103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7237484" y="5684547"/>
            <a:ext cx="2910840" cy="1173453"/>
            <a:chOff x="5713484" y="5684547"/>
            <a:chExt cx="2910840" cy="1173453"/>
          </a:xfrm>
        </p:grpSpPr>
        <p:grpSp>
          <p:nvGrpSpPr>
            <p:cNvPr id="175" name="Group 174"/>
            <p:cNvGrpSpPr/>
            <p:nvPr/>
          </p:nvGrpSpPr>
          <p:grpSpPr>
            <a:xfrm>
              <a:off x="5713484" y="5684547"/>
              <a:ext cx="2910840" cy="1173453"/>
              <a:chOff x="8820256" y="4897143"/>
              <a:chExt cx="2910840" cy="1173453"/>
            </a:xfrm>
          </p:grpSpPr>
          <p:sp>
            <p:nvSpPr>
              <p:cNvPr id="130" name="Freeform 129"/>
              <p:cNvSpPr/>
              <p:nvPr/>
            </p:nvSpPr>
            <p:spPr>
              <a:xfrm>
                <a:off x="8820256" y="4897143"/>
                <a:ext cx="2910840" cy="83820"/>
              </a:xfrm>
              <a:custGeom>
                <a:avLst/>
                <a:gdLst>
                  <a:gd name="connsiteX0" fmla="*/ 0 w 2910840"/>
                  <a:gd name="connsiteY0" fmla="*/ 0 h 83820"/>
                  <a:gd name="connsiteX1" fmla="*/ 0 w 2910840"/>
                  <a:gd name="connsiteY1" fmla="*/ 81915 h 83820"/>
                  <a:gd name="connsiteX2" fmla="*/ 2910840 w 2910840"/>
                  <a:gd name="connsiteY2" fmla="*/ 83820 h 83820"/>
                  <a:gd name="connsiteX3" fmla="*/ 2910840 w 2910840"/>
                  <a:gd name="connsiteY3" fmla="*/ 11430 h 83820"/>
                  <a:gd name="connsiteX4" fmla="*/ 2910840 w 2910840"/>
                  <a:gd name="connsiteY4" fmla="*/ 9525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840" h="83820">
                    <a:moveTo>
                      <a:pt x="0" y="0"/>
                    </a:moveTo>
                    <a:lnTo>
                      <a:pt x="0" y="81915"/>
                    </a:lnTo>
                    <a:lnTo>
                      <a:pt x="2910840" y="83820"/>
                    </a:lnTo>
                    <a:lnTo>
                      <a:pt x="2910840" y="11430"/>
                    </a:lnTo>
                    <a:lnTo>
                      <a:pt x="2910840" y="9525"/>
                    </a:lnTo>
                  </a:path>
                </a:pathLst>
              </a:cu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1" name="Straight Arrow Connector 130"/>
              <p:cNvCxnSpPr/>
              <p:nvPr/>
            </p:nvCxnSpPr>
            <p:spPr>
              <a:xfrm>
                <a:off x="10286300" y="4988613"/>
                <a:ext cx="0" cy="335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32" name="Rectangle 131"/>
              <p:cNvSpPr/>
              <p:nvPr/>
            </p:nvSpPr>
            <p:spPr>
              <a:xfrm>
                <a:off x="9237741" y="5340678"/>
                <a:ext cx="2052228" cy="3240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9027909" y="5670486"/>
                <a:ext cx="247189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Ciphertext (2</a:t>
                </a:r>
                <a:r>
                  <a:rPr lang="en-IN" sz="2000" i="1" dirty="0"/>
                  <a:t>w</a:t>
                </a:r>
                <a:r>
                  <a:rPr lang="en-IN" sz="2000" dirty="0"/>
                  <a:t> bits)</a:t>
                </a:r>
                <a:endParaRPr lang="en-IN" sz="2400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7185315" y="6128082"/>
              <a:ext cx="0" cy="340821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2" name="Title 1"/>
          <p:cNvSpPr txBox="1">
            <a:spLocks/>
          </p:cNvSpPr>
          <p:nvPr/>
        </p:nvSpPr>
        <p:spPr>
          <a:xfrm>
            <a:off x="7050245" y="1140921"/>
            <a:ext cx="4997684" cy="16618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solidFill>
                  <a:srgbClr val="C00000"/>
                </a:solidFill>
              </a:rPr>
              <a:t>Feistel Cipher Structure </a:t>
            </a:r>
            <a:br>
              <a:rPr lang="en-IN" sz="3200" dirty="0">
                <a:solidFill>
                  <a:srgbClr val="C00000"/>
                </a:solidFill>
              </a:rPr>
            </a:br>
            <a:r>
              <a:rPr lang="en-IN" sz="3200" dirty="0">
                <a:solidFill>
                  <a:srgbClr val="C00000"/>
                </a:solidFill>
              </a:rPr>
              <a:t>Or </a:t>
            </a:r>
          </a:p>
          <a:p>
            <a:r>
              <a:rPr lang="en-IN" sz="3200" dirty="0">
                <a:solidFill>
                  <a:srgbClr val="C00000"/>
                </a:solidFill>
              </a:rPr>
              <a:t>Block Cipher Structure</a:t>
            </a:r>
          </a:p>
        </p:txBody>
      </p:sp>
    </p:spTree>
    <p:extLst>
      <p:ext uri="{BB962C8B-B14F-4D97-AF65-F5344CB8AC3E}">
        <p14:creationId xmlns:p14="http://schemas.microsoft.com/office/powerpoint/2010/main" val="302485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16" grpId="0"/>
      <p:bldP spid="33" grpId="0" animBg="1"/>
      <p:bldP spid="49" grpId="0" animBg="1"/>
      <p:bldP spid="31" grpId="0" animBg="1"/>
      <p:bldP spid="51" grpId="0"/>
      <p:bldP spid="52" grpId="0"/>
      <p:bldP spid="53" grpId="0"/>
      <p:bldP spid="54" grpId="0"/>
      <p:bldP spid="57" grpId="0"/>
      <p:bldP spid="59" grpId="0" animBg="1"/>
      <p:bldP spid="60" grpId="0"/>
      <p:bldP spid="61" grpId="0"/>
      <p:bldP spid="138" grpId="0"/>
      <p:bldP spid="13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1595501" y="919365"/>
            <a:ext cx="4399534" cy="1577485"/>
            <a:chOff x="71500" y="1033665"/>
            <a:chExt cx="4399534" cy="157748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5" name="Rectangle 64"/>
            <p:cNvSpPr/>
            <p:nvPr/>
          </p:nvSpPr>
          <p:spPr>
            <a:xfrm>
              <a:off x="71500" y="1033665"/>
              <a:ext cx="4399534" cy="15774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221" y="1041907"/>
              <a:ext cx="1192450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1600" dirty="0"/>
                <a:t>Round 1</a:t>
              </a:r>
            </a:p>
          </p:txBody>
        </p:sp>
      </p:grpSp>
      <p:sp>
        <p:nvSpPr>
          <p:cNvPr id="34" name="Freeform 33"/>
          <p:cNvSpPr/>
          <p:nvPr/>
        </p:nvSpPr>
        <p:spPr>
          <a:xfrm>
            <a:off x="4340352" y="972312"/>
            <a:ext cx="1280160" cy="652272"/>
          </a:xfrm>
          <a:custGeom>
            <a:avLst/>
            <a:gdLst>
              <a:gd name="connsiteX0" fmla="*/ 1280160 w 1280160"/>
              <a:gd name="connsiteY0" fmla="*/ 0 h 633984"/>
              <a:gd name="connsiteX1" fmla="*/ 1280160 w 1280160"/>
              <a:gd name="connsiteY1" fmla="*/ 633984 h 633984"/>
              <a:gd name="connsiteX2" fmla="*/ 0 w 1280160"/>
              <a:gd name="connsiteY2" fmla="*/ 630936 h 63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0160" h="633984">
                <a:moveTo>
                  <a:pt x="1280160" y="0"/>
                </a:moveTo>
                <a:lnTo>
                  <a:pt x="1280160" y="633984"/>
                </a:lnTo>
                <a:lnTo>
                  <a:pt x="0" y="630936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3148060" y="296332"/>
            <a:ext cx="2052228" cy="3240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74174" y="304676"/>
            <a:ext cx="0" cy="6533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716012" y="968202"/>
            <a:ext cx="1458162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174174" y="968202"/>
            <a:ext cx="1458162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6" name="TextBox 15"/>
          <p:cNvSpPr txBox="1"/>
          <p:nvPr/>
        </p:nvSpPr>
        <p:spPr>
          <a:xfrm>
            <a:off x="3143868" y="-48468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 (2</a:t>
            </a:r>
            <a:r>
              <a:rPr lang="en-IN" sz="2000" i="1" dirty="0"/>
              <a:t>w</a:t>
            </a:r>
            <a:r>
              <a:rPr lang="en-IN" sz="2000" dirty="0"/>
              <a:t> bits)</a:t>
            </a:r>
            <a:endParaRPr lang="en-IN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16012" y="958042"/>
            <a:ext cx="0" cy="486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21" name="Group 20"/>
          <p:cNvGrpSpPr/>
          <p:nvPr/>
        </p:nvGrpSpPr>
        <p:grpSpPr>
          <a:xfrm>
            <a:off x="2479668" y="1454304"/>
            <a:ext cx="468052" cy="324036"/>
            <a:chOff x="483228" y="1484784"/>
            <a:chExt cx="468052" cy="324036"/>
          </a:xfrm>
        </p:grpSpPr>
        <p:sp>
          <p:nvSpPr>
            <p:cNvPr id="19" name="Rectangle 18"/>
            <p:cNvSpPr/>
            <p:nvPr/>
          </p:nvSpPr>
          <p:spPr>
            <a:xfrm>
              <a:off x="483228" y="1484784"/>
              <a:ext cx="468052" cy="324036"/>
            </a:xfrm>
            <a:prstGeom prst="rect">
              <a:avLst/>
            </a:prstGeom>
            <a:solidFill>
              <a:schemeClr val="accent6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Or 19"/>
            <p:cNvSpPr/>
            <p:nvPr/>
          </p:nvSpPr>
          <p:spPr>
            <a:xfrm>
              <a:off x="591240" y="1525424"/>
              <a:ext cx="252028" cy="241868"/>
            </a:xfrm>
            <a:prstGeom prst="flowChartOr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011837" y="1474624"/>
            <a:ext cx="324036" cy="2825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F</a:t>
            </a:r>
          </a:p>
        </p:txBody>
      </p:sp>
      <p:cxnSp>
        <p:nvCxnSpPr>
          <p:cNvPr id="36" name="Straight Arrow Connector 35"/>
          <p:cNvCxnSpPr>
            <a:stCxn id="33" idx="1"/>
            <a:endCxn id="19" idx="3"/>
          </p:cNvCxnSpPr>
          <p:nvPr/>
        </p:nvCxnSpPr>
        <p:spPr>
          <a:xfrm flipH="1">
            <a:off x="2947721" y="1615878"/>
            <a:ext cx="1064117" cy="44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9" name="Freeform 48"/>
          <p:cNvSpPr/>
          <p:nvPr/>
        </p:nvSpPr>
        <p:spPr>
          <a:xfrm>
            <a:off x="2721864" y="1630680"/>
            <a:ext cx="2898648" cy="728472"/>
          </a:xfrm>
          <a:custGeom>
            <a:avLst/>
            <a:gdLst>
              <a:gd name="connsiteX0" fmla="*/ 2898648 w 2898648"/>
              <a:gd name="connsiteY0" fmla="*/ 0 h 728472"/>
              <a:gd name="connsiteX1" fmla="*/ 2898648 w 2898648"/>
              <a:gd name="connsiteY1" fmla="*/ 323088 h 728472"/>
              <a:gd name="connsiteX2" fmla="*/ 0 w 2898648"/>
              <a:gd name="connsiteY2" fmla="*/ 539496 h 728472"/>
              <a:gd name="connsiteX3" fmla="*/ 0 w 2898648"/>
              <a:gd name="connsiteY3" fmla="*/ 728472 h 72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8648" h="728472">
                <a:moveTo>
                  <a:pt x="2898648" y="0"/>
                </a:moveTo>
                <a:lnTo>
                  <a:pt x="2898648" y="323088"/>
                </a:lnTo>
                <a:lnTo>
                  <a:pt x="0" y="539496"/>
                </a:lnTo>
                <a:lnTo>
                  <a:pt x="0" y="728472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 30"/>
          <p:cNvSpPr/>
          <p:nvPr/>
        </p:nvSpPr>
        <p:spPr>
          <a:xfrm>
            <a:off x="2716530" y="1790700"/>
            <a:ext cx="2914650" cy="575310"/>
          </a:xfrm>
          <a:custGeom>
            <a:avLst/>
            <a:gdLst>
              <a:gd name="connsiteX0" fmla="*/ 0 w 2914650"/>
              <a:gd name="connsiteY0" fmla="*/ 0 h 575310"/>
              <a:gd name="connsiteX1" fmla="*/ 0 w 2914650"/>
              <a:gd name="connsiteY1" fmla="*/ 171450 h 575310"/>
              <a:gd name="connsiteX2" fmla="*/ 2914650 w 2914650"/>
              <a:gd name="connsiteY2" fmla="*/ 377190 h 575310"/>
              <a:gd name="connsiteX3" fmla="*/ 2914650 w 2914650"/>
              <a:gd name="connsiteY3" fmla="*/ 575310 h 57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4650" h="575310">
                <a:moveTo>
                  <a:pt x="0" y="0"/>
                </a:moveTo>
                <a:lnTo>
                  <a:pt x="0" y="171450"/>
                </a:lnTo>
                <a:lnTo>
                  <a:pt x="2914650" y="377190"/>
                </a:lnTo>
                <a:lnTo>
                  <a:pt x="2914650" y="575310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TextBox 50"/>
          <p:cNvSpPr txBox="1"/>
          <p:nvPr/>
        </p:nvSpPr>
        <p:spPr>
          <a:xfrm>
            <a:off x="4696232" y="632341"/>
            <a:ext cx="7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w</a:t>
            </a:r>
            <a:r>
              <a:rPr lang="en-IN" dirty="0"/>
              <a:t> bits</a:t>
            </a:r>
            <a:endParaRPr lang="en-IN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2946316" y="632399"/>
            <a:ext cx="7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/>
              <a:t>w</a:t>
            </a:r>
            <a:r>
              <a:rPr lang="en-IN" dirty="0"/>
              <a:t> bits</a:t>
            </a:r>
            <a:endParaRPr lang="en-IN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5584710" y="550762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0</a:t>
            </a:r>
            <a:endParaRPr lang="en-IN" sz="2400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2370834" y="538555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0</a:t>
            </a:r>
            <a:endParaRPr lang="en-IN" sz="2400" baseline="-25000" dirty="0"/>
          </a:p>
        </p:txBody>
      </p:sp>
      <p:sp>
        <p:nvSpPr>
          <p:cNvPr id="57" name="TextBox 56"/>
          <p:cNvSpPr txBox="1"/>
          <p:nvPr/>
        </p:nvSpPr>
        <p:spPr>
          <a:xfrm>
            <a:off x="5995034" y="1033306"/>
            <a:ext cx="46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K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sp>
        <p:nvSpPr>
          <p:cNvPr id="59" name="Freeform 58"/>
          <p:cNvSpPr/>
          <p:nvPr/>
        </p:nvSpPr>
        <p:spPr>
          <a:xfrm>
            <a:off x="4175433" y="1238250"/>
            <a:ext cx="1915391" cy="228600"/>
          </a:xfrm>
          <a:custGeom>
            <a:avLst/>
            <a:gdLst>
              <a:gd name="connsiteX0" fmla="*/ 2106930 w 2106930"/>
              <a:gd name="connsiteY0" fmla="*/ 0 h 228600"/>
              <a:gd name="connsiteX1" fmla="*/ 0 w 2106930"/>
              <a:gd name="connsiteY1" fmla="*/ 0 h 228600"/>
              <a:gd name="connsiteX2" fmla="*/ 0 w 2106930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6930" h="228600">
                <a:moveTo>
                  <a:pt x="2106930" y="0"/>
                </a:moveTo>
                <a:lnTo>
                  <a:pt x="0" y="0"/>
                </a:lnTo>
                <a:lnTo>
                  <a:pt x="0" y="228600"/>
                </a:lnTo>
              </a:path>
            </a:pathLst>
          </a:custGeom>
          <a:noFill/>
          <a:ln w="254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5627063" y="2122140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sp>
        <p:nvSpPr>
          <p:cNvPr id="61" name="TextBox 60"/>
          <p:cNvSpPr txBox="1"/>
          <p:nvPr/>
        </p:nvSpPr>
        <p:spPr>
          <a:xfrm>
            <a:off x="2370834" y="2122140"/>
            <a:ext cx="41032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1</a:t>
            </a:r>
            <a:endParaRPr lang="en-IN" sz="2400" baseline="-250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5603983" y="2423484"/>
            <a:ext cx="46161" cy="282592"/>
            <a:chOff x="4080644" y="2645440"/>
            <a:chExt cx="46161" cy="282592"/>
          </a:xfrm>
        </p:grpSpPr>
        <p:sp>
          <p:nvSpPr>
            <p:cNvPr id="69" name="Oval 68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690614" y="2407268"/>
            <a:ext cx="46161" cy="282592"/>
            <a:chOff x="4080644" y="2645440"/>
            <a:chExt cx="46161" cy="282592"/>
          </a:xfrm>
        </p:grpSpPr>
        <p:sp>
          <p:nvSpPr>
            <p:cNvPr id="74" name="Oval 73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5683525" y="5263057"/>
            <a:ext cx="634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R</a:t>
            </a:r>
            <a:r>
              <a:rPr lang="en-IN" sz="2000" baseline="-25000" dirty="0"/>
              <a:t>n+1</a:t>
            </a:r>
            <a:endParaRPr lang="en-IN" sz="2400" baseline="-25000" dirty="0"/>
          </a:p>
        </p:txBody>
      </p:sp>
      <p:sp>
        <p:nvSpPr>
          <p:cNvPr id="139" name="TextBox 138"/>
          <p:cNvSpPr txBox="1"/>
          <p:nvPr/>
        </p:nvSpPr>
        <p:spPr>
          <a:xfrm>
            <a:off x="2096508" y="5338846"/>
            <a:ext cx="606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i="1" dirty="0"/>
              <a:t>L</a:t>
            </a:r>
            <a:r>
              <a:rPr lang="en-IN" sz="2000" baseline="-25000" dirty="0"/>
              <a:t>n+1</a:t>
            </a:r>
            <a:endParaRPr lang="en-IN" sz="2400" baseline="-25000" dirty="0"/>
          </a:p>
        </p:txBody>
      </p:sp>
      <p:grpSp>
        <p:nvGrpSpPr>
          <p:cNvPr id="178" name="Group 177"/>
          <p:cNvGrpSpPr/>
          <p:nvPr/>
        </p:nvGrpSpPr>
        <p:grpSpPr>
          <a:xfrm>
            <a:off x="1545456" y="3283672"/>
            <a:ext cx="4961607" cy="1826677"/>
            <a:chOff x="6122757" y="1238919"/>
            <a:chExt cx="4961607" cy="1826677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80" name="Group 79"/>
            <p:cNvGrpSpPr/>
            <p:nvPr/>
          </p:nvGrpSpPr>
          <p:grpSpPr>
            <a:xfrm>
              <a:off x="6122757" y="1238919"/>
              <a:ext cx="4455361" cy="1610528"/>
              <a:chOff x="15673" y="1000622"/>
              <a:chExt cx="4455361" cy="1610528"/>
            </a:xfrm>
            <a:grpFill/>
          </p:grpSpPr>
          <p:sp>
            <p:nvSpPr>
              <p:cNvPr id="81" name="Rectangle 80"/>
              <p:cNvSpPr/>
              <p:nvPr/>
            </p:nvSpPr>
            <p:spPr>
              <a:xfrm>
                <a:off x="71500" y="1033665"/>
                <a:ext cx="4399534" cy="15774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5673" y="1000622"/>
                <a:ext cx="11705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dirty="0"/>
                  <a:t>Round n</a:t>
                </a:r>
              </a:p>
            </p:txBody>
          </p:sp>
        </p:grpSp>
        <p:sp>
          <p:nvSpPr>
            <p:cNvPr id="83" name="Freeform 82"/>
            <p:cNvSpPr/>
            <p:nvPr/>
          </p:nvSpPr>
          <p:spPr>
            <a:xfrm>
              <a:off x="8923436" y="1324909"/>
              <a:ext cx="1280160" cy="652272"/>
            </a:xfrm>
            <a:custGeom>
              <a:avLst/>
              <a:gdLst>
                <a:gd name="connsiteX0" fmla="*/ 1280160 w 1280160"/>
                <a:gd name="connsiteY0" fmla="*/ 0 h 633984"/>
                <a:gd name="connsiteX1" fmla="*/ 1280160 w 1280160"/>
                <a:gd name="connsiteY1" fmla="*/ 633984 h 633984"/>
                <a:gd name="connsiteX2" fmla="*/ 0 w 1280160"/>
                <a:gd name="connsiteY2" fmla="*/ 630936 h 63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0160" h="633984">
                  <a:moveTo>
                    <a:pt x="1280160" y="0"/>
                  </a:moveTo>
                  <a:lnTo>
                    <a:pt x="1280160" y="633984"/>
                  </a:lnTo>
                  <a:lnTo>
                    <a:pt x="0" y="630936"/>
                  </a:lnTo>
                </a:path>
              </a:pathLst>
            </a:custGeom>
            <a:grp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7299096" y="1310639"/>
              <a:ext cx="0" cy="486102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grpSp>
          <p:nvGrpSpPr>
            <p:cNvPr id="87" name="Group 86"/>
            <p:cNvGrpSpPr/>
            <p:nvPr/>
          </p:nvGrpSpPr>
          <p:grpSpPr>
            <a:xfrm>
              <a:off x="7062752" y="1806901"/>
              <a:ext cx="468052" cy="324036"/>
              <a:chOff x="483228" y="1484784"/>
              <a:chExt cx="468052" cy="324036"/>
            </a:xfrm>
            <a:grpFill/>
          </p:grpSpPr>
          <p:sp>
            <p:nvSpPr>
              <p:cNvPr id="88" name="Rectangle 87"/>
              <p:cNvSpPr/>
              <p:nvPr/>
            </p:nvSpPr>
            <p:spPr>
              <a:xfrm>
                <a:off x="483228" y="1484784"/>
                <a:ext cx="468052" cy="324036"/>
              </a:xfrm>
              <a:prstGeom prst="rect">
                <a:avLst/>
              </a:prstGeom>
              <a:solidFill>
                <a:schemeClr val="accent6"/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9" name="Flowchart: Or 88"/>
              <p:cNvSpPr/>
              <p:nvPr/>
            </p:nvSpPr>
            <p:spPr>
              <a:xfrm>
                <a:off x="591240" y="1525424"/>
                <a:ext cx="252028" cy="241868"/>
              </a:xfrm>
              <a:prstGeom prst="flowChartOr">
                <a:avLst/>
              </a:prstGeom>
              <a:grp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90" name="Rectangle 89"/>
            <p:cNvSpPr/>
            <p:nvPr/>
          </p:nvSpPr>
          <p:spPr>
            <a:xfrm>
              <a:off x="8594921" y="1827221"/>
              <a:ext cx="324036" cy="282508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F</a:t>
              </a:r>
            </a:p>
          </p:txBody>
        </p:sp>
        <p:cxnSp>
          <p:nvCxnSpPr>
            <p:cNvPr id="91" name="Straight Arrow Connector 90"/>
            <p:cNvCxnSpPr>
              <a:stCxn id="90" idx="1"/>
              <a:endCxn id="88" idx="3"/>
            </p:cNvCxnSpPr>
            <p:nvPr/>
          </p:nvCxnSpPr>
          <p:spPr>
            <a:xfrm flipH="1">
              <a:off x="7530804" y="1968475"/>
              <a:ext cx="1064117" cy="444"/>
            </a:xfrm>
            <a:prstGeom prst="straightConnector1">
              <a:avLst/>
            </a:prstGeom>
            <a:grp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92" name="Freeform 91"/>
            <p:cNvSpPr/>
            <p:nvPr/>
          </p:nvSpPr>
          <p:spPr>
            <a:xfrm>
              <a:off x="7304948" y="1983277"/>
              <a:ext cx="2898648" cy="728472"/>
            </a:xfrm>
            <a:custGeom>
              <a:avLst/>
              <a:gdLst>
                <a:gd name="connsiteX0" fmla="*/ 2898648 w 2898648"/>
                <a:gd name="connsiteY0" fmla="*/ 0 h 728472"/>
                <a:gd name="connsiteX1" fmla="*/ 2898648 w 2898648"/>
                <a:gd name="connsiteY1" fmla="*/ 323088 h 728472"/>
                <a:gd name="connsiteX2" fmla="*/ 0 w 2898648"/>
                <a:gd name="connsiteY2" fmla="*/ 539496 h 728472"/>
                <a:gd name="connsiteX3" fmla="*/ 0 w 2898648"/>
                <a:gd name="connsiteY3" fmla="*/ 728472 h 7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8648" h="728472">
                  <a:moveTo>
                    <a:pt x="2898648" y="0"/>
                  </a:moveTo>
                  <a:lnTo>
                    <a:pt x="2898648" y="323088"/>
                  </a:lnTo>
                  <a:lnTo>
                    <a:pt x="0" y="539496"/>
                  </a:lnTo>
                  <a:lnTo>
                    <a:pt x="0" y="728472"/>
                  </a:lnTo>
                </a:path>
              </a:pathLst>
            </a:custGeom>
            <a:grp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>
              <a:off x="7299614" y="2143297"/>
              <a:ext cx="2914650" cy="575310"/>
            </a:xfrm>
            <a:custGeom>
              <a:avLst/>
              <a:gdLst>
                <a:gd name="connsiteX0" fmla="*/ 0 w 2914650"/>
                <a:gd name="connsiteY0" fmla="*/ 0 h 575310"/>
                <a:gd name="connsiteX1" fmla="*/ 0 w 2914650"/>
                <a:gd name="connsiteY1" fmla="*/ 171450 h 575310"/>
                <a:gd name="connsiteX2" fmla="*/ 2914650 w 2914650"/>
                <a:gd name="connsiteY2" fmla="*/ 377190 h 575310"/>
                <a:gd name="connsiteX3" fmla="*/ 2914650 w 2914650"/>
                <a:gd name="connsiteY3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75310">
                  <a:moveTo>
                    <a:pt x="0" y="0"/>
                  </a:moveTo>
                  <a:lnTo>
                    <a:pt x="0" y="171450"/>
                  </a:lnTo>
                  <a:lnTo>
                    <a:pt x="2914650" y="377190"/>
                  </a:lnTo>
                  <a:lnTo>
                    <a:pt x="2914650" y="575310"/>
                  </a:lnTo>
                </a:path>
              </a:pathLst>
            </a:custGeom>
            <a:grp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0614688" y="1377418"/>
              <a:ext cx="469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 err="1"/>
                <a:t>K</a:t>
              </a:r>
              <a:r>
                <a:rPr lang="en-IN" sz="2000" baseline="-25000" dirty="0" err="1"/>
                <a:t>n</a:t>
              </a:r>
              <a:endParaRPr lang="en-IN" sz="2400" baseline="-25000" dirty="0"/>
            </a:p>
          </p:txBody>
        </p:sp>
        <p:sp>
          <p:nvSpPr>
            <p:cNvPr id="95" name="Freeform 94"/>
            <p:cNvSpPr/>
            <p:nvPr/>
          </p:nvSpPr>
          <p:spPr>
            <a:xfrm>
              <a:off x="8758516" y="1590847"/>
              <a:ext cx="1915391" cy="228600"/>
            </a:xfrm>
            <a:custGeom>
              <a:avLst/>
              <a:gdLst>
                <a:gd name="connsiteX0" fmla="*/ 2106930 w 2106930"/>
                <a:gd name="connsiteY0" fmla="*/ 0 h 228600"/>
                <a:gd name="connsiteX1" fmla="*/ 0 w 2106930"/>
                <a:gd name="connsiteY1" fmla="*/ 0 h 228600"/>
                <a:gd name="connsiteX2" fmla="*/ 0 w 2106930"/>
                <a:gd name="connsiteY2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06930" h="228600">
                  <a:moveTo>
                    <a:pt x="2106930" y="0"/>
                  </a:move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grpFill/>
            <a:ln w="254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719930" y="2444502"/>
              <a:ext cx="41032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L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0227763" y="2460302"/>
              <a:ext cx="41032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i="1" dirty="0"/>
                <a:t>R</a:t>
              </a:r>
              <a:r>
                <a:rPr lang="en-IN" sz="2000" baseline="-25000" dirty="0"/>
                <a:t>n</a:t>
              </a:r>
              <a:endParaRPr lang="en-IN" sz="2400" baseline="-25000" dirty="0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2727646" y="4980619"/>
            <a:ext cx="2914650" cy="575310"/>
            <a:chOff x="5705314" y="5141769"/>
            <a:chExt cx="2914650" cy="575310"/>
          </a:xfrm>
        </p:grpSpPr>
        <p:sp>
          <p:nvSpPr>
            <p:cNvPr id="114" name="Freeform 113"/>
            <p:cNvSpPr/>
            <p:nvPr/>
          </p:nvSpPr>
          <p:spPr>
            <a:xfrm>
              <a:off x="5705314" y="5141769"/>
              <a:ext cx="2914650" cy="575310"/>
            </a:xfrm>
            <a:custGeom>
              <a:avLst/>
              <a:gdLst>
                <a:gd name="connsiteX0" fmla="*/ 0 w 2914650"/>
                <a:gd name="connsiteY0" fmla="*/ 0 h 575310"/>
                <a:gd name="connsiteX1" fmla="*/ 0 w 2914650"/>
                <a:gd name="connsiteY1" fmla="*/ 171450 h 575310"/>
                <a:gd name="connsiteX2" fmla="*/ 2914650 w 2914650"/>
                <a:gd name="connsiteY2" fmla="*/ 377190 h 575310"/>
                <a:gd name="connsiteX3" fmla="*/ 2914650 w 2914650"/>
                <a:gd name="connsiteY3" fmla="*/ 575310 h 5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4650" h="575310">
                  <a:moveTo>
                    <a:pt x="0" y="0"/>
                  </a:moveTo>
                  <a:lnTo>
                    <a:pt x="0" y="171450"/>
                  </a:lnTo>
                  <a:lnTo>
                    <a:pt x="2914650" y="377190"/>
                  </a:lnTo>
                  <a:lnTo>
                    <a:pt x="2914650" y="575310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Freeform 126"/>
            <p:cNvSpPr/>
            <p:nvPr/>
          </p:nvSpPr>
          <p:spPr>
            <a:xfrm>
              <a:off x="5712468" y="5148363"/>
              <a:ext cx="2901696" cy="551688"/>
            </a:xfrm>
            <a:custGeom>
              <a:avLst/>
              <a:gdLst>
                <a:gd name="connsiteX0" fmla="*/ 2901696 w 2901696"/>
                <a:gd name="connsiteY0" fmla="*/ 0 h 551688"/>
                <a:gd name="connsiteX1" fmla="*/ 2901696 w 2901696"/>
                <a:gd name="connsiteY1" fmla="*/ 161544 h 551688"/>
                <a:gd name="connsiteX2" fmla="*/ 0 w 2901696"/>
                <a:gd name="connsiteY2" fmla="*/ 362712 h 551688"/>
                <a:gd name="connsiteX3" fmla="*/ 0 w 2901696"/>
                <a:gd name="connsiteY3" fmla="*/ 551688 h 55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1696" h="551688">
                  <a:moveTo>
                    <a:pt x="2901696" y="0"/>
                  </a:moveTo>
                  <a:lnTo>
                    <a:pt x="2901696" y="161544"/>
                  </a:lnTo>
                  <a:lnTo>
                    <a:pt x="0" y="362712"/>
                  </a:lnTo>
                  <a:lnTo>
                    <a:pt x="0" y="551688"/>
                  </a:lnTo>
                </a:path>
              </a:pathLst>
            </a:custGeom>
            <a:noFill/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2735816" y="5507220"/>
            <a:ext cx="2910840" cy="1162140"/>
            <a:chOff x="5713484" y="5684547"/>
            <a:chExt cx="2910840" cy="1162140"/>
          </a:xfrm>
        </p:grpSpPr>
        <p:grpSp>
          <p:nvGrpSpPr>
            <p:cNvPr id="175" name="Group 174"/>
            <p:cNvGrpSpPr/>
            <p:nvPr/>
          </p:nvGrpSpPr>
          <p:grpSpPr>
            <a:xfrm>
              <a:off x="5713484" y="5684547"/>
              <a:ext cx="2910840" cy="1162140"/>
              <a:chOff x="8820256" y="4897143"/>
              <a:chExt cx="2910840" cy="1162140"/>
            </a:xfrm>
          </p:grpSpPr>
          <p:sp>
            <p:nvSpPr>
              <p:cNvPr id="130" name="Freeform 129"/>
              <p:cNvSpPr/>
              <p:nvPr/>
            </p:nvSpPr>
            <p:spPr>
              <a:xfrm>
                <a:off x="8820256" y="4897143"/>
                <a:ext cx="2910840" cy="83820"/>
              </a:xfrm>
              <a:custGeom>
                <a:avLst/>
                <a:gdLst>
                  <a:gd name="connsiteX0" fmla="*/ 0 w 2910840"/>
                  <a:gd name="connsiteY0" fmla="*/ 0 h 83820"/>
                  <a:gd name="connsiteX1" fmla="*/ 0 w 2910840"/>
                  <a:gd name="connsiteY1" fmla="*/ 81915 h 83820"/>
                  <a:gd name="connsiteX2" fmla="*/ 2910840 w 2910840"/>
                  <a:gd name="connsiteY2" fmla="*/ 83820 h 83820"/>
                  <a:gd name="connsiteX3" fmla="*/ 2910840 w 2910840"/>
                  <a:gd name="connsiteY3" fmla="*/ 11430 h 83820"/>
                  <a:gd name="connsiteX4" fmla="*/ 2910840 w 2910840"/>
                  <a:gd name="connsiteY4" fmla="*/ 9525 h 8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0840" h="83820">
                    <a:moveTo>
                      <a:pt x="0" y="0"/>
                    </a:moveTo>
                    <a:lnTo>
                      <a:pt x="0" y="81915"/>
                    </a:lnTo>
                    <a:lnTo>
                      <a:pt x="2910840" y="83820"/>
                    </a:lnTo>
                    <a:lnTo>
                      <a:pt x="2910840" y="11430"/>
                    </a:lnTo>
                    <a:lnTo>
                      <a:pt x="2910840" y="9525"/>
                    </a:lnTo>
                  </a:path>
                </a:pathLst>
              </a:cu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1" name="Straight Arrow Connector 130"/>
              <p:cNvCxnSpPr/>
              <p:nvPr/>
            </p:nvCxnSpPr>
            <p:spPr>
              <a:xfrm>
                <a:off x="10286300" y="4988613"/>
                <a:ext cx="0" cy="3352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132" name="Rectangle 131"/>
              <p:cNvSpPr/>
              <p:nvPr/>
            </p:nvSpPr>
            <p:spPr>
              <a:xfrm>
                <a:off x="9237741" y="5340678"/>
                <a:ext cx="2052228" cy="32403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9128182" y="5659173"/>
                <a:ext cx="24085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2000" dirty="0"/>
                  <a:t>Ciphertext (2</a:t>
                </a:r>
                <a:r>
                  <a:rPr lang="en-IN" sz="2000" i="1" dirty="0"/>
                  <a:t>w</a:t>
                </a:r>
                <a:r>
                  <a:rPr lang="en-IN" sz="2000" dirty="0"/>
                  <a:t> bits)</a:t>
                </a:r>
                <a:endParaRPr lang="en-IN" sz="2400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7185315" y="6128082"/>
              <a:ext cx="0" cy="340821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2" name="Title 1"/>
          <p:cNvSpPr txBox="1">
            <a:spLocks/>
          </p:cNvSpPr>
          <p:nvPr/>
        </p:nvSpPr>
        <p:spPr>
          <a:xfrm>
            <a:off x="6811679" y="28125"/>
            <a:ext cx="5490844" cy="99903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/>
              <a:t>Feistel Cipher Structure </a:t>
            </a:r>
            <a:br>
              <a:rPr lang="en-IN" sz="3200" dirty="0"/>
            </a:br>
            <a:r>
              <a:rPr lang="en-IN" sz="3200" dirty="0"/>
              <a:t>Or Block Cipher Structure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591945" y="2996952"/>
            <a:ext cx="46161" cy="282592"/>
            <a:chOff x="4080644" y="2645440"/>
            <a:chExt cx="46161" cy="282592"/>
          </a:xfrm>
        </p:grpSpPr>
        <p:sp>
          <p:nvSpPr>
            <p:cNvPr id="99" name="Oval 98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2701468" y="2994660"/>
            <a:ext cx="46161" cy="282592"/>
            <a:chOff x="4080644" y="2645440"/>
            <a:chExt cx="46161" cy="282592"/>
          </a:xfrm>
        </p:grpSpPr>
        <p:sp>
          <p:nvSpPr>
            <p:cNvPr id="103" name="Oval 102"/>
            <p:cNvSpPr/>
            <p:nvPr/>
          </p:nvSpPr>
          <p:spPr>
            <a:xfrm>
              <a:off x="4080644" y="264544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/>
            <p:cNvSpPr/>
            <p:nvPr/>
          </p:nvSpPr>
          <p:spPr>
            <a:xfrm>
              <a:off x="4081086" y="276609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/>
            <p:cNvSpPr/>
            <p:nvPr/>
          </p:nvSpPr>
          <p:spPr>
            <a:xfrm>
              <a:off x="4080644" y="288231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Rectangle 1"/>
          <p:cNvSpPr/>
          <p:nvPr/>
        </p:nvSpPr>
        <p:spPr>
          <a:xfrm>
            <a:off x="6915805" y="1222688"/>
            <a:ext cx="5280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400" dirty="0"/>
              <a:t>Plaintext is split into 32-bit halves L</a:t>
            </a:r>
            <a:r>
              <a:rPr lang="en-IN" sz="2400" baseline="-25000" dirty="0"/>
              <a:t>i</a:t>
            </a:r>
            <a:r>
              <a:rPr lang="en-IN" sz="2400" dirty="0"/>
              <a:t> and </a:t>
            </a:r>
            <a:r>
              <a:rPr lang="en-IN" sz="2400" dirty="0" err="1"/>
              <a:t>R</a:t>
            </a:r>
            <a:r>
              <a:rPr lang="en-IN" sz="2400" baseline="-25000" dirty="0" err="1"/>
              <a:t>i</a:t>
            </a:r>
            <a:r>
              <a:rPr lang="en-IN" sz="2400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5805" y="2028316"/>
            <a:ext cx="52808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2"/>
            </a:pPr>
            <a:r>
              <a:rPr lang="en-IN" sz="2400" dirty="0" err="1"/>
              <a:t>R</a:t>
            </a:r>
            <a:r>
              <a:rPr lang="en-IN" sz="2400" baseline="-25000" dirty="0" err="1"/>
              <a:t>i</a:t>
            </a:r>
            <a:r>
              <a:rPr lang="en-IN" sz="2400" dirty="0"/>
              <a:t> is fed into the function F.</a:t>
            </a:r>
          </a:p>
        </p:txBody>
      </p:sp>
      <p:sp>
        <p:nvSpPr>
          <p:cNvPr id="5" name="Rectangle 4"/>
          <p:cNvSpPr/>
          <p:nvPr/>
        </p:nvSpPr>
        <p:spPr>
          <a:xfrm>
            <a:off x="6921588" y="3538506"/>
            <a:ext cx="5270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 startAt="4"/>
            </a:pPr>
            <a:r>
              <a:rPr lang="en-IN" sz="2400" dirty="0"/>
              <a:t>Left and right half are swapped.</a:t>
            </a:r>
            <a:r>
              <a:rPr lang="en-I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799773" y="4518777"/>
                <a:ext cx="35345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>
                    <a:solidFill>
                      <a:schemeClr val="accent6"/>
                    </a:solidFill>
                    <a:latin typeface="+mj-lt"/>
                  </a:rPr>
                  <a:t>R</a:t>
                </a:r>
                <a:r>
                  <a:rPr lang="en-IN" sz="2400" b="1" baseline="-25000" dirty="0" err="1">
                    <a:solidFill>
                      <a:schemeClr val="accent6"/>
                    </a:solidFill>
                    <a:latin typeface="+mj-lt"/>
                  </a:rPr>
                  <a:t>i</a:t>
                </a:r>
                <a:r>
                  <a:rPr lang="en-IN" sz="2400" b="1" baseline="-25000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:r>
                  <a:rPr lang="en-IN" sz="2400" b="1" dirty="0">
                    <a:solidFill>
                      <a:schemeClr val="accent6"/>
                    </a:solidFill>
                    <a:latin typeface="+mj-lt"/>
                  </a:rPr>
                  <a:t>= L </a:t>
                </a:r>
                <a:r>
                  <a:rPr lang="en-IN" sz="2400" b="1" baseline="-25000" dirty="0">
                    <a:solidFill>
                      <a:schemeClr val="accent6"/>
                    </a:solidFill>
                    <a:latin typeface="+mj-lt"/>
                  </a:rPr>
                  <a:t>i -1</a:t>
                </a:r>
                <a:r>
                  <a:rPr lang="en-IN" sz="2400" b="1" dirty="0">
                    <a:solidFill>
                      <a:schemeClr val="accent6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chemeClr val="accent6"/>
                        </a:solidFill>
                        <a:latin typeface="Cambria Math"/>
                      </a:rPr>
                      <m:t>⊕</m:t>
                    </m:r>
                    <m:r>
                      <a:rPr lang="en-IN" sz="2400" b="1" i="1">
                        <a:solidFill>
                          <a:schemeClr val="accent6"/>
                        </a:solidFill>
                        <a:latin typeface="Cambria Math"/>
                      </a:rPr>
                      <m:t>𝑭</m:t>
                    </m:r>
                  </m:oMath>
                </a14:m>
                <a:r>
                  <a:rPr lang="en-IN" sz="2400" b="1" dirty="0">
                    <a:solidFill>
                      <a:schemeClr val="accent6"/>
                    </a:solidFill>
                    <a:latin typeface="+mj-lt"/>
                  </a:rPr>
                  <a:t>(R </a:t>
                </a:r>
                <a:r>
                  <a:rPr lang="en-IN" sz="2400" b="1" baseline="-25000" dirty="0">
                    <a:solidFill>
                      <a:schemeClr val="accent6"/>
                    </a:solidFill>
                    <a:latin typeface="+mj-lt"/>
                  </a:rPr>
                  <a:t>i – 1</a:t>
                </a:r>
                <a:r>
                  <a:rPr lang="en-IN" sz="2400" b="1" dirty="0">
                    <a:solidFill>
                      <a:schemeClr val="accent6"/>
                    </a:solidFill>
                    <a:latin typeface="+mj-lt"/>
                  </a:rPr>
                  <a:t>, K</a:t>
                </a:r>
                <a:r>
                  <a:rPr lang="en-IN" sz="2400" b="1" baseline="-25000" dirty="0">
                    <a:solidFill>
                      <a:schemeClr val="accent6"/>
                    </a:solidFill>
                    <a:latin typeface="+mj-lt"/>
                  </a:rPr>
                  <a:t>i</a:t>
                </a:r>
                <a:r>
                  <a:rPr lang="en-IN" sz="2400" b="1" dirty="0">
                    <a:solidFill>
                      <a:schemeClr val="accent6"/>
                    </a:solidFill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73" y="4518777"/>
                <a:ext cx="3534555" cy="461665"/>
              </a:xfrm>
              <a:prstGeom prst="rect">
                <a:avLst/>
              </a:prstGeom>
              <a:blipFill>
                <a:blip r:embed="rId2"/>
                <a:stretch>
                  <a:fillRect l="-250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799772" y="5094264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  <a:latin typeface="+mj-lt"/>
              </a:rPr>
              <a:t>L</a:t>
            </a:r>
            <a:r>
              <a:rPr lang="en-IN" sz="2400" b="1" baseline="-25000" dirty="0">
                <a:solidFill>
                  <a:schemeClr val="accent6"/>
                </a:solidFill>
                <a:latin typeface="+mj-lt"/>
              </a:rPr>
              <a:t>i</a:t>
            </a:r>
            <a:r>
              <a:rPr lang="en-IN" sz="2400" b="1" dirty="0">
                <a:solidFill>
                  <a:schemeClr val="accent6"/>
                </a:solidFill>
                <a:latin typeface="+mj-lt"/>
              </a:rPr>
              <a:t> = R </a:t>
            </a:r>
            <a:r>
              <a:rPr lang="en-IN" sz="2400" b="1" baseline="-25000" dirty="0">
                <a:solidFill>
                  <a:schemeClr val="accent6"/>
                </a:solidFill>
                <a:latin typeface="+mj-lt"/>
              </a:rPr>
              <a:t>i –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15804" y="2735622"/>
            <a:ext cx="5276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IN" sz="2400" dirty="0">
                <a:latin typeface="+mj-lt"/>
              </a:rPr>
              <a:t>The output of function F is then </a:t>
            </a:r>
            <a:r>
              <a:rPr lang="en-IN" sz="2400" dirty="0" err="1">
                <a:latin typeface="+mj-lt"/>
              </a:rPr>
              <a:t>XORed</a:t>
            </a:r>
            <a:r>
              <a:rPr lang="en-IN" sz="2400" dirty="0">
                <a:latin typeface="+mj-lt"/>
              </a:rPr>
              <a:t> with L</a:t>
            </a:r>
            <a:r>
              <a:rPr lang="en-IN" sz="2400" baseline="-25000" dirty="0">
                <a:latin typeface="+mj-lt"/>
              </a:rPr>
              <a:t>i</a:t>
            </a:r>
            <a:r>
              <a:rPr lang="en-IN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81876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16" grpId="0"/>
      <p:bldP spid="33" grpId="0" animBg="1"/>
      <p:bldP spid="49" grpId="0" animBg="1"/>
      <p:bldP spid="31" grpId="0" animBg="1"/>
      <p:bldP spid="51" grpId="0"/>
      <p:bldP spid="52" grpId="0"/>
      <p:bldP spid="53" grpId="0"/>
      <p:bldP spid="54" grpId="0"/>
      <p:bldP spid="57" grpId="0"/>
      <p:bldP spid="59" grpId="0" animBg="1"/>
      <p:bldP spid="60" grpId="0"/>
      <p:bldP spid="61" grpId="0"/>
      <p:bldP spid="138" grpId="0"/>
      <p:bldP spid="139" grpId="0"/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Feistel Cipher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Input plaintext block of length 2w bits</a:t>
            </a:r>
          </a:p>
          <a:p>
            <a:r>
              <a:rPr lang="en-IN" dirty="0"/>
              <a:t>key </a:t>
            </a:r>
            <a:r>
              <a:rPr lang="en-IN" i="1" dirty="0"/>
              <a:t>K</a:t>
            </a:r>
            <a:r>
              <a:rPr lang="en-IN" dirty="0"/>
              <a:t> = n bits , Sub-keys: </a:t>
            </a:r>
            <a:r>
              <a:rPr lang="en-IN" i="1" dirty="0"/>
              <a:t>K</a:t>
            </a:r>
            <a:r>
              <a:rPr lang="en-IN" baseline="-25000" dirty="0"/>
              <a:t>1</a:t>
            </a:r>
            <a:r>
              <a:rPr lang="en-IN" dirty="0"/>
              <a:t>, </a:t>
            </a:r>
            <a:r>
              <a:rPr lang="en-IN" i="1" dirty="0"/>
              <a:t>K</a:t>
            </a:r>
            <a:r>
              <a:rPr lang="en-IN" baseline="-25000" dirty="0"/>
              <a:t>2</a:t>
            </a:r>
            <a:r>
              <a:rPr lang="en-IN" dirty="0"/>
              <a:t>, …, </a:t>
            </a:r>
            <a:r>
              <a:rPr lang="en-IN" i="1" dirty="0" err="1"/>
              <a:t>K</a:t>
            </a:r>
            <a:r>
              <a:rPr lang="en-IN" baseline="-25000" dirty="0" err="1"/>
              <a:t>n</a:t>
            </a:r>
            <a:r>
              <a:rPr lang="en-IN" dirty="0"/>
              <a:t> (Derived from </a:t>
            </a:r>
            <a:r>
              <a:rPr lang="en-IN" i="1" dirty="0"/>
              <a:t>K</a:t>
            </a:r>
            <a:r>
              <a:rPr lang="en-IN" dirty="0"/>
              <a:t>)</a:t>
            </a:r>
          </a:p>
          <a:p>
            <a:r>
              <a:rPr lang="en-IN" dirty="0"/>
              <a:t>All rounds have the same structure.</a:t>
            </a:r>
          </a:p>
          <a:p>
            <a:r>
              <a:rPr lang="en-IN" dirty="0"/>
              <a:t>A </a:t>
            </a:r>
            <a:r>
              <a:rPr lang="en-IN" b="1" dirty="0">
                <a:solidFill>
                  <a:srgbClr val="C00000"/>
                </a:solidFill>
              </a:rPr>
              <a:t>substitution</a:t>
            </a:r>
            <a:r>
              <a:rPr lang="en-IN" dirty="0"/>
              <a:t> is performed by taking exclusive-OR on left half(</a:t>
            </a:r>
            <a:r>
              <a:rPr lang="en-IN" i="1" dirty="0"/>
              <a:t>L</a:t>
            </a:r>
            <a:r>
              <a:rPr lang="en-IN" dirty="0"/>
              <a:t>i) of the data and the output of round function F which has inputs right half(</a:t>
            </a:r>
            <a:r>
              <a:rPr lang="en-IN" i="1" dirty="0" err="1"/>
              <a:t>R</a:t>
            </a:r>
            <a:r>
              <a:rPr lang="en-IN" dirty="0" err="1"/>
              <a:t>i</a:t>
            </a:r>
            <a:r>
              <a:rPr lang="en-IN" dirty="0"/>
              <a:t>) and sub key </a:t>
            </a:r>
            <a:r>
              <a:rPr lang="en-IN" i="1" dirty="0" err="1"/>
              <a:t>k</a:t>
            </a:r>
            <a:r>
              <a:rPr lang="en-IN" dirty="0" err="1"/>
              <a:t>i</a:t>
            </a:r>
            <a:r>
              <a:rPr lang="en-IN" dirty="0"/>
              <a:t>.</a:t>
            </a:r>
          </a:p>
          <a:p>
            <a:r>
              <a:rPr lang="en-IN" dirty="0"/>
              <a:t>A </a:t>
            </a:r>
            <a:r>
              <a:rPr lang="en-IN" b="1" dirty="0">
                <a:solidFill>
                  <a:srgbClr val="C00000"/>
                </a:solidFill>
              </a:rPr>
              <a:t>permutation</a:t>
            </a:r>
            <a:r>
              <a:rPr lang="en-IN" dirty="0"/>
              <a:t> is performed that consists of interchange of two halves of data.</a:t>
            </a:r>
          </a:p>
          <a:p>
            <a:r>
              <a:rPr lang="en-IN" dirty="0"/>
              <a:t>This structure is called </a:t>
            </a:r>
            <a:r>
              <a:rPr lang="en-IN" b="1" dirty="0">
                <a:solidFill>
                  <a:srgbClr val="C00000"/>
                </a:solidFill>
              </a:rPr>
              <a:t>Substitution-Permutation Network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(SPN)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762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Feistel Network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Block size: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Common block size of 64-bit. However, the new algorithms uses a 128-bit, 256-bit block size.</a:t>
            </a:r>
          </a:p>
          <a:p>
            <a:r>
              <a:rPr lang="en-IN" b="1" dirty="0">
                <a:solidFill>
                  <a:srgbClr val="C00000"/>
                </a:solidFill>
              </a:rPr>
              <a:t>Key size: </a:t>
            </a:r>
            <a:r>
              <a:rPr lang="en-IN" dirty="0"/>
              <a:t>Key sizes of 64 bits or less are now widely considered to be insufficient, These days at least 128 bit, more better, e.g. 192 or 256 bit</a:t>
            </a:r>
          </a:p>
          <a:p>
            <a:r>
              <a:rPr lang="en-IN" b="1" dirty="0">
                <a:solidFill>
                  <a:srgbClr val="C00000"/>
                </a:solidFill>
              </a:rPr>
              <a:t>Number of rounds: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 typical size is 16 rounds.</a:t>
            </a:r>
          </a:p>
          <a:p>
            <a:r>
              <a:rPr lang="en-IN" b="1" dirty="0">
                <a:solidFill>
                  <a:srgbClr val="C00000"/>
                </a:solidFill>
              </a:rPr>
              <a:t>Round function F: </a:t>
            </a:r>
            <a:r>
              <a:rPr lang="en-IN" dirty="0"/>
              <a:t>Again, greater complexity generally means greater resistance to cryptanalysis.</a:t>
            </a:r>
          </a:p>
          <a:p>
            <a:r>
              <a:rPr lang="en-IN" b="1" dirty="0" err="1">
                <a:solidFill>
                  <a:srgbClr val="C00000"/>
                </a:solidFill>
              </a:rPr>
              <a:t>Subkey</a:t>
            </a:r>
            <a:r>
              <a:rPr lang="en-IN" b="1" dirty="0">
                <a:solidFill>
                  <a:srgbClr val="C00000"/>
                </a:solidFill>
              </a:rPr>
              <a:t> generation algorithm: </a:t>
            </a:r>
            <a:r>
              <a:rPr lang="en-IN" dirty="0"/>
              <a:t>Greater complexity in this algorithm should lead to greater difficulty of cryptanalysis.</a:t>
            </a:r>
          </a:p>
        </p:txBody>
      </p:sp>
    </p:spTree>
    <p:extLst>
      <p:ext uri="{BB962C8B-B14F-4D97-AF65-F5344CB8AC3E}">
        <p14:creationId xmlns:p14="http://schemas.microsoft.com/office/powerpoint/2010/main" val="8814477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98"/>
          <a:stretch/>
        </p:blipFill>
        <p:spPr>
          <a:xfrm>
            <a:off x="1042932" y="1"/>
            <a:ext cx="4888131" cy="673997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400748" y="84334"/>
            <a:ext cx="5662995" cy="5697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700" b="1" u="sng" dirty="0">
                <a:solidFill>
                  <a:schemeClr val="accent6"/>
                </a:solidFill>
              </a:rPr>
              <a:t>Feistel Encryption &amp; Decryption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00749" y="507243"/>
            <a:ext cx="56629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/>
              <a:t>Prove that output of first round of Decryption is equal to 32-bit swap of input of 16</a:t>
            </a:r>
            <a:r>
              <a:rPr lang="en-IN" sz="2400" baseline="30000" dirty="0"/>
              <a:t>th</a:t>
            </a:r>
            <a:r>
              <a:rPr lang="en-IN" sz="2400" dirty="0"/>
              <a:t> round of Encryption.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/>
              <a:t>LD</a:t>
            </a:r>
            <a:r>
              <a:rPr lang="en-IN" sz="2400" baseline="-25000" dirty="0"/>
              <a:t>1</a:t>
            </a:r>
            <a:r>
              <a:rPr lang="en-IN" sz="2400" dirty="0"/>
              <a:t>=RE</a:t>
            </a:r>
            <a:r>
              <a:rPr lang="en-IN" sz="2400" baseline="-25000" dirty="0"/>
              <a:t>15</a:t>
            </a:r>
            <a:r>
              <a:rPr lang="en-IN" sz="2400" dirty="0"/>
              <a:t> &amp; RD</a:t>
            </a:r>
            <a:r>
              <a:rPr lang="en-IN" sz="2400" baseline="-25000" dirty="0"/>
              <a:t>1</a:t>
            </a:r>
            <a:r>
              <a:rPr lang="en-IN" sz="2400" dirty="0"/>
              <a:t>=LE</a:t>
            </a:r>
            <a:r>
              <a:rPr lang="en-IN" sz="2400" baseline="-25000" dirty="0"/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16080" y="2567004"/>
                <a:ext cx="1473224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2567004"/>
                <a:ext cx="14732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817968" y="3021745"/>
                <a:ext cx="3027934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968" y="3021745"/>
                <a:ext cx="3027934" cy="369332"/>
              </a:xfrm>
              <a:prstGeom prst="rect">
                <a:avLst/>
              </a:prstGeom>
              <a:blipFill>
                <a:blip r:embed="rId4"/>
                <a:stretch>
                  <a:fillRect r="-41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07783" y="2076890"/>
            <a:ext cx="383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C00000"/>
                </a:solidFill>
              </a:rPr>
              <a:t>On Encryption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824689" y="3780728"/>
                <a:ext cx="2849754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3780728"/>
                <a:ext cx="284975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824689" y="4214763"/>
                <a:ext cx="302600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𝑅𝐷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4214763"/>
                <a:ext cx="3026002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407783" y="3359245"/>
            <a:ext cx="3954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rgbClr val="C00000"/>
                </a:solidFill>
              </a:rPr>
              <a:t>On Decryption Side: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14010" y="4640396"/>
                <a:ext cx="302600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010" y="4640396"/>
                <a:ext cx="3026002" cy="369332"/>
              </a:xfrm>
              <a:prstGeom prst="rect">
                <a:avLst/>
              </a:prstGeom>
              <a:blipFill>
                <a:blip r:embed="rId7"/>
                <a:stretch>
                  <a:fillRect l="-83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831150" y="5077819"/>
                <a:ext cx="4248472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nor/>
                        </m:rPr>
                        <a:rPr lang="en-IN" dirty="0"/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𝑅𝐸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b>
                          </m:s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150" y="5077819"/>
                <a:ext cx="4248472" cy="369332"/>
              </a:xfrm>
              <a:prstGeom prst="rect">
                <a:avLst/>
              </a:prstGeom>
              <a:blipFill>
                <a:blip r:embed="rId8"/>
                <a:stretch>
                  <a:fillRect t="-3226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824688" y="5507652"/>
                <a:ext cx="3421551" cy="64633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IN" dirty="0">
                    <a:latin typeface="Cambria Math" panose="02040503050406030204" pitchFamily="18" charset="0"/>
                  </a:rPr>
                  <a:t>XOR Associativity Property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∵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⊕[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8" y="5507652"/>
                <a:ext cx="3421551" cy="646331"/>
              </a:xfrm>
              <a:prstGeom prst="rect">
                <a:avLst/>
              </a:prstGeom>
              <a:blipFill>
                <a:blip r:embed="rId9"/>
                <a:stretch>
                  <a:fillRect l="-1476"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824689" y="6186373"/>
                <a:ext cx="3421550" cy="64633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𝑇h𝑢𝑠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 &amp;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𝑅𝐷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𝐿𝐸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689" y="6186373"/>
                <a:ext cx="3421550" cy="646331"/>
              </a:xfrm>
              <a:prstGeom prst="rect">
                <a:avLst/>
              </a:prstGeom>
              <a:blipFill>
                <a:blip r:embed="rId10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627035" y="5756974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2347115" y="4779317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627035" y="4779317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347115" y="5719472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3983029" y="4792063"/>
            <a:ext cx="749801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4668013" y="4792063"/>
            <a:ext cx="468052" cy="4443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/>
          <p:cNvSpPr/>
          <p:nvPr/>
        </p:nvSpPr>
        <p:spPr>
          <a:xfrm>
            <a:off x="3933491" y="5814110"/>
            <a:ext cx="468052" cy="350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4709969" y="5803836"/>
            <a:ext cx="775104" cy="3501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296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9" grpId="0" animBg="1"/>
      <p:bldP spid="29" grpId="1" animBg="1"/>
      <p:bldP spid="30" grpId="0" animBg="1"/>
      <p:bldP spid="30" grpId="1" animBg="1"/>
      <p:bldP spid="44" grpId="0" animBg="1"/>
      <p:bldP spid="44" grpId="1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err="1"/>
              <a:t>maulik.trivedi@darshan.ac.in</a:t>
            </a:r>
            <a:endParaRPr lang="en-US" sz="140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Prof. Maulik D Trivedi</a:t>
            </a:r>
          </a:p>
        </p:txBody>
      </p:sp>
      <p:pic>
        <p:nvPicPr>
          <p:cNvPr id="3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4AA8BEC-9CD2-7B2E-12FB-4AADF4AEF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00050" lvl="2" indent="0">
              <a:buNone/>
            </a:pPr>
            <a:endParaRPr lang="en-US" sz="2200" dirty="0"/>
          </a:p>
          <a:p>
            <a:pPr marL="457200" indent="-45720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83792" y="1985418"/>
            <a:ext cx="1047912" cy="1195263"/>
            <a:chOff x="768593" y="3465004"/>
            <a:chExt cx="1047912" cy="11952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93" y="3465004"/>
              <a:ext cx="857250" cy="8572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81306" y="4260157"/>
              <a:ext cx="1035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User A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22689" y="3758855"/>
            <a:ext cx="1056383" cy="1195263"/>
            <a:chOff x="768593" y="3465004"/>
            <a:chExt cx="1056383" cy="11952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93" y="3465004"/>
              <a:ext cx="857250" cy="8572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89777" y="4260157"/>
              <a:ext cx="1035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User C</a:t>
              </a:r>
              <a:endParaRPr lang="en-IN" sz="1600" dirty="0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631232" y="2194754"/>
            <a:ext cx="1440160" cy="597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 am User A</a:t>
            </a:r>
          </a:p>
        </p:txBody>
      </p:sp>
      <p:cxnSp>
        <p:nvCxnSpPr>
          <p:cNvPr id="18" name="Straight Connector 17"/>
          <p:cNvCxnSpPr>
            <a:stCxn id="9" idx="0"/>
            <a:endCxn id="14" idx="2"/>
          </p:cNvCxnSpPr>
          <p:nvPr/>
        </p:nvCxnSpPr>
        <p:spPr>
          <a:xfrm flipH="1" flipV="1">
            <a:off x="5351313" y="2792114"/>
            <a:ext cx="1" cy="9667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/>
        </p:nvCxnSpPr>
        <p:spPr>
          <a:xfrm>
            <a:off x="6071392" y="2493434"/>
            <a:ext cx="2873524" cy="0"/>
          </a:xfrm>
          <a:prstGeom prst="line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56251" y="1844650"/>
            <a:ext cx="235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Transfer Rs. 1,00,000</a:t>
            </a:r>
          </a:p>
          <a:p>
            <a:pPr algn="ctr"/>
            <a:r>
              <a:rPr lang="en-IN" dirty="0"/>
              <a:t>From A to C.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8769266" y="1731500"/>
            <a:ext cx="1405217" cy="1714125"/>
            <a:chOff x="6336196" y="3717032"/>
            <a:chExt cx="1625397" cy="2200588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196" y="3717032"/>
              <a:ext cx="1625397" cy="162539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539369" y="5403960"/>
              <a:ext cx="1219048" cy="513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Bank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894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IN" b="1" dirty="0">
                <a:solidFill>
                  <a:srgbClr val="C00000"/>
                </a:solidFill>
              </a:rPr>
              <a:t>Accountability: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IN" sz="2400" dirty="0"/>
              <a:t>The security goal that generates the requirement for actions of an entity to be traced uniquely to that entity. </a:t>
            </a:r>
          </a:p>
          <a:p>
            <a:pPr lvl="1"/>
            <a:r>
              <a:rPr lang="en-IN" sz="2400" dirty="0"/>
              <a:t>This supports nonrepudiation(assurance that someone cannot deny something).</a:t>
            </a:r>
          </a:p>
          <a:p>
            <a:pPr marL="457200" lvl="1" indent="0">
              <a:buNone/>
            </a:pPr>
            <a:endParaRPr lang="en-IN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8472264" y="3433217"/>
            <a:ext cx="2016224" cy="2681115"/>
            <a:chOff x="6336196" y="3717032"/>
            <a:chExt cx="1625397" cy="19356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196" y="3717032"/>
              <a:ext cx="1625397" cy="162539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26294" y="5363841"/>
              <a:ext cx="845050" cy="28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Bank</a:t>
              </a:r>
              <a:endParaRPr lang="en-IN" sz="1600" dirty="0"/>
            </a:p>
          </p:txBody>
        </p:sp>
      </p:grpSp>
      <p:sp>
        <p:nvSpPr>
          <p:cNvPr id="7" name="Line Callout 1 6"/>
          <p:cNvSpPr/>
          <p:nvPr/>
        </p:nvSpPr>
        <p:spPr>
          <a:xfrm>
            <a:off x="3719736" y="4061008"/>
            <a:ext cx="2772000" cy="999512"/>
          </a:xfrm>
          <a:prstGeom prst="borderCallout1">
            <a:avLst>
              <a:gd name="adj1" fmla="val 51487"/>
              <a:gd name="adj2" fmla="val 100132"/>
              <a:gd name="adj3" fmla="val 49796"/>
              <a:gd name="adj4" fmla="val 175667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Transfer Rs. 1,00,000</a:t>
            </a:r>
          </a:p>
          <a:p>
            <a:pPr algn="ctr"/>
            <a:r>
              <a:rPr lang="en-IN" sz="2400" dirty="0">
                <a:solidFill>
                  <a:schemeClr val="tx1"/>
                </a:solidFill>
              </a:rPr>
              <a:t>to Bank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382096" y="4034536"/>
            <a:ext cx="1049609" cy="1195263"/>
            <a:chOff x="768593" y="3465004"/>
            <a:chExt cx="1049609" cy="119526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93" y="3465004"/>
              <a:ext cx="857250" cy="8572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83003" y="4260157"/>
              <a:ext cx="10351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User A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645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Impact of Security Breaches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Effectiveness of primary operations are reduced</a:t>
            </a:r>
          </a:p>
          <a:p>
            <a:pPr lvl="1" algn="l"/>
            <a:r>
              <a:rPr lang="en-US" sz="2400" dirty="0"/>
              <a:t>Example: Hackers compromised exam </a:t>
            </a:r>
            <a:r>
              <a:rPr lang="en-US" sz="2400" dirty="0">
                <a:solidFill>
                  <a:srgbClr val="C00000"/>
                </a:solidFill>
              </a:rPr>
              <a:t>question paper</a:t>
            </a:r>
            <a:r>
              <a:rPr lang="en-US" sz="2400" dirty="0"/>
              <a:t>.</a:t>
            </a:r>
          </a:p>
          <a:p>
            <a:r>
              <a:rPr lang="en-US" b="1" dirty="0">
                <a:solidFill>
                  <a:srgbClr val="C00000"/>
                </a:solidFill>
              </a:rPr>
              <a:t>Financial loss</a:t>
            </a:r>
          </a:p>
          <a:p>
            <a:pPr lvl="1"/>
            <a:r>
              <a:rPr lang="en-US" sz="2400" dirty="0"/>
              <a:t>Example: </a:t>
            </a:r>
            <a:r>
              <a:rPr lang="en-IN" sz="2400" dirty="0"/>
              <a:t>The </a:t>
            </a:r>
            <a:r>
              <a:rPr lang="en-IN" sz="2400" dirty="0">
                <a:solidFill>
                  <a:srgbClr val="C00000"/>
                </a:solidFill>
              </a:rPr>
              <a:t>cost of repairing </a:t>
            </a:r>
            <a:r>
              <a:rPr lang="en-IN" sz="2400" dirty="0"/>
              <a:t>a company database once it’s been compromised.</a:t>
            </a:r>
            <a:endParaRPr lang="en-US" sz="2400" dirty="0"/>
          </a:p>
          <a:p>
            <a:r>
              <a:rPr lang="en-US" b="1" dirty="0">
                <a:solidFill>
                  <a:srgbClr val="C00000"/>
                </a:solidFill>
              </a:rPr>
              <a:t>Damage to assets</a:t>
            </a:r>
          </a:p>
          <a:p>
            <a:pPr lvl="1"/>
            <a:r>
              <a:rPr lang="en-US" sz="2400" dirty="0"/>
              <a:t>Example: </a:t>
            </a:r>
            <a:r>
              <a:rPr lang="en-IN" sz="2400" dirty="0"/>
              <a:t>Hackers compromised Amazon Web Services account and demanded a ransom. When the company declined, the hacker started </a:t>
            </a:r>
            <a:r>
              <a:rPr lang="en-IN" sz="2400" dirty="0">
                <a:solidFill>
                  <a:srgbClr val="C00000"/>
                </a:solidFill>
              </a:rPr>
              <a:t>destroying their resources.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Harm to individuals</a:t>
            </a:r>
          </a:p>
          <a:p>
            <a:pPr lvl="1"/>
            <a:r>
              <a:rPr lang="en-US" sz="2400" dirty="0"/>
              <a:t>Example: Hackers compromised </a:t>
            </a:r>
            <a:r>
              <a:rPr lang="en-US" sz="2400" dirty="0">
                <a:solidFill>
                  <a:srgbClr val="C00000"/>
                </a:solidFill>
              </a:rPr>
              <a:t>patience database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change it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16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OSI</a:t>
            </a:r>
            <a:r>
              <a:rPr lang="en-IN" dirty="0"/>
              <a:t> </a:t>
            </a:r>
            <a:r>
              <a:rPr lang="en-IN" sz="4000" dirty="0"/>
              <a:t>Security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Systematic approach to </a:t>
            </a:r>
            <a:r>
              <a:rPr lang="en-US" dirty="0">
                <a:solidFill>
                  <a:srgbClr val="C00000"/>
                </a:solidFill>
              </a:rPr>
              <a:t>define requirements </a:t>
            </a:r>
            <a:r>
              <a:rPr lang="en-US" dirty="0"/>
              <a:t>for security and </a:t>
            </a:r>
            <a:r>
              <a:rPr lang="en-US" dirty="0">
                <a:solidFill>
                  <a:srgbClr val="C00000"/>
                </a:solidFill>
              </a:rPr>
              <a:t>approaches to satisfying</a:t>
            </a:r>
            <a:r>
              <a:rPr lang="en-US" dirty="0"/>
              <a:t> those requirements.</a:t>
            </a:r>
            <a:endParaRPr lang="en-IN" dirty="0"/>
          </a:p>
          <a:p>
            <a:r>
              <a:rPr lang="en-IN" dirty="0"/>
              <a:t>The OSI (Open Systems Interconnection) security architecture focuses on </a:t>
            </a:r>
            <a:r>
              <a:rPr lang="en-IN" dirty="0">
                <a:solidFill>
                  <a:srgbClr val="C00000"/>
                </a:solidFill>
              </a:rPr>
              <a:t>Security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C00000"/>
                </a:solidFill>
              </a:rPr>
              <a:t>Attacks, Mechanisms, and Services. </a:t>
            </a:r>
          </a:p>
          <a:p>
            <a:pPr algn="just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Security Attack: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Any action that compromises the security of information owned by an organization.</a:t>
            </a:r>
          </a:p>
          <a:p>
            <a:pPr algn="just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Security Mechanism: </a:t>
            </a:r>
            <a:r>
              <a:rPr lang="en-IN" dirty="0"/>
              <a:t>A process that is designed to detect, prevent, or recover from a security attack.</a:t>
            </a:r>
          </a:p>
          <a:p>
            <a:pPr algn="just">
              <a:buClr>
                <a:schemeClr val="tx1"/>
              </a:buClr>
            </a:pPr>
            <a:r>
              <a:rPr lang="en-IN" b="1" dirty="0">
                <a:solidFill>
                  <a:srgbClr val="C00000"/>
                </a:solidFill>
              </a:rPr>
              <a:t>Security Service: </a:t>
            </a:r>
            <a:r>
              <a:rPr lang="en-IN" dirty="0"/>
              <a:t>A communication service that enhances the security of the data processing systems and the information transfers of an organization. </a:t>
            </a:r>
          </a:p>
        </p:txBody>
      </p:sp>
    </p:spTree>
    <p:extLst>
      <p:ext uri="{BB962C8B-B14F-4D97-AF65-F5344CB8AC3E}">
        <p14:creationId xmlns:p14="http://schemas.microsoft.com/office/powerpoint/2010/main" val="353424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Security Attack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931A0-987B-89A6-642E-12D361F76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A </a:t>
            </a:r>
            <a:r>
              <a:rPr lang="en-IN" b="1" dirty="0">
                <a:solidFill>
                  <a:srgbClr val="C00000"/>
                </a:solidFill>
              </a:rPr>
              <a:t>passive attack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attempts to learn or make use of information from the system but does not affect system resources.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Release of message contents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Traffic analysis</a:t>
            </a:r>
          </a:p>
          <a:p>
            <a:r>
              <a:rPr lang="en-US" dirty="0">
                <a:solidFill>
                  <a:srgbClr val="C00000"/>
                </a:solidFill>
              </a:rPr>
              <a:t>Relatively hard to detect, but easier to prevent.</a:t>
            </a:r>
            <a:endParaRPr lang="en-IN" dirty="0">
              <a:solidFill>
                <a:srgbClr val="C00000"/>
              </a:solidFill>
            </a:endParaRPr>
          </a:p>
          <a:p>
            <a:endParaRPr lang="en-IN" dirty="0"/>
          </a:p>
          <a:p>
            <a:r>
              <a:rPr lang="en-IN" dirty="0"/>
              <a:t>An </a:t>
            </a:r>
            <a:r>
              <a:rPr lang="en-IN" b="1" dirty="0">
                <a:solidFill>
                  <a:srgbClr val="C00000"/>
                </a:solidFill>
              </a:rPr>
              <a:t>active attack </a:t>
            </a:r>
            <a:r>
              <a:rPr lang="en-IN" dirty="0"/>
              <a:t>attempts to alter system resources or affect their operation.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Masquerade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Replay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Modification of messages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Denial of service.</a:t>
            </a:r>
            <a:endParaRPr lang="en-IN" dirty="0"/>
          </a:p>
          <a:p>
            <a:r>
              <a:rPr lang="en-US" dirty="0">
                <a:solidFill>
                  <a:srgbClr val="C00000"/>
                </a:solidFill>
              </a:rPr>
              <a:t>Relatively hard to prevent, but easier to detect</a:t>
            </a:r>
            <a:endParaRPr lang="en-IN" dirty="0">
              <a:solidFill>
                <a:srgbClr val="C00000"/>
              </a:solidFill>
            </a:endParaRPr>
          </a:p>
          <a:p>
            <a:pPr marL="400050" lvl="1" indent="0">
              <a:buNone/>
            </a:pPr>
            <a:endParaRPr lang="en-IN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5C68FD-A317-D0B5-6A52-37ED456555F8}"/>
              </a:ext>
            </a:extLst>
          </p:cNvPr>
          <p:cNvCxnSpPr/>
          <p:nvPr/>
        </p:nvCxnSpPr>
        <p:spPr>
          <a:xfrm>
            <a:off x="321276" y="3076832"/>
            <a:ext cx="1155356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26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5515" y="2609637"/>
            <a:ext cx="8179891" cy="39966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IN" sz="3600" dirty="0"/>
              <a:t>Release of message contents (Passive Attack)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A telephone conversation, an electronic mail message, and a transferred file may contain sensitive or confidential information.</a:t>
            </a:r>
          </a:p>
          <a:p>
            <a:pPr algn="just"/>
            <a:r>
              <a:rPr lang="en-IN" dirty="0"/>
              <a:t>We would like to </a:t>
            </a:r>
            <a:r>
              <a:rPr lang="en-IN" dirty="0">
                <a:solidFill>
                  <a:srgbClr val="C00000"/>
                </a:solidFill>
              </a:rPr>
              <a:t>prevent an opponent from learning </a:t>
            </a:r>
            <a:r>
              <a:rPr lang="en-IN" dirty="0"/>
              <a:t>the contents of these transmissions.</a:t>
            </a:r>
          </a:p>
          <a:p>
            <a:pPr algn="just"/>
            <a:r>
              <a:rPr lang="en-IN" dirty="0">
                <a:solidFill>
                  <a:srgbClr val="C00000"/>
                </a:solidFill>
              </a:rPr>
              <a:t>Attack on Confidentiality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5787775" y="4069768"/>
            <a:ext cx="1589069" cy="88237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92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IN" dirty="0"/>
              <a:t>Traffic Analysis (Passive Attack)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In such attacks, an attacker </a:t>
            </a:r>
            <a:r>
              <a:rPr lang="en-IN" dirty="0">
                <a:solidFill>
                  <a:srgbClr val="C00000"/>
                </a:solidFill>
              </a:rPr>
              <a:t>analyses the traffic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observes</a:t>
            </a:r>
            <a:r>
              <a:rPr lang="en-IN" dirty="0"/>
              <a:t> the frequency and length of exchanged messages. </a:t>
            </a:r>
          </a:p>
          <a:p>
            <a:pPr algn="just"/>
            <a:r>
              <a:rPr lang="en-IN" dirty="0"/>
              <a:t>He uses all this information to predict the nature of communication. </a:t>
            </a:r>
          </a:p>
          <a:p>
            <a:r>
              <a:rPr lang="en-IN" dirty="0"/>
              <a:t>Studying the flow of "</a:t>
            </a:r>
            <a:r>
              <a:rPr lang="en-IN" dirty="0">
                <a:solidFill>
                  <a:srgbClr val="C00000"/>
                </a:solidFill>
              </a:rPr>
              <a:t>traffic</a:t>
            </a:r>
            <a:r>
              <a:rPr lang="en-IN" dirty="0"/>
              <a:t>" to find patterns of behaviour.</a:t>
            </a:r>
          </a:p>
          <a:p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1636" y="2547991"/>
            <a:ext cx="7538660" cy="366745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2604243-2B05-C689-5181-FF350E4E42E1}"/>
              </a:ext>
            </a:extLst>
          </p:cNvPr>
          <p:cNvSpPr/>
          <p:nvPr/>
        </p:nvSpPr>
        <p:spPr>
          <a:xfrm>
            <a:off x="5685034" y="3874559"/>
            <a:ext cx="1599344" cy="88237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02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Introduction of Information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Security attacks, services,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Symmetric Cipher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Basics of Cryptography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Cryptanalysis and Attacks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Substitution and Transposition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Stream ciphers &amp; block ciphers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Block Cipher structure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N" dirty="0"/>
              <a:t>Masquerade Attack (Active Attack)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masquerade</a:t>
            </a:r>
            <a:r>
              <a:rPr lang="en-IN" dirty="0"/>
              <a:t> takes place when one entity pretends to be a different entity. </a:t>
            </a:r>
          </a:p>
          <a:p>
            <a:r>
              <a:rPr lang="en-IN" dirty="0"/>
              <a:t>A masquerade attack is an attack that uses a </a:t>
            </a:r>
            <a:r>
              <a:rPr lang="en-IN" dirty="0">
                <a:solidFill>
                  <a:srgbClr val="C00000"/>
                </a:solidFill>
              </a:rPr>
              <a:t>fake identity </a:t>
            </a:r>
            <a:r>
              <a:rPr lang="en-IN" dirty="0"/>
              <a:t>to gain </a:t>
            </a:r>
            <a:r>
              <a:rPr lang="en-IN" dirty="0">
                <a:solidFill>
                  <a:srgbClr val="C00000"/>
                </a:solidFill>
              </a:rPr>
              <a:t>unauthorized access to personal information.</a:t>
            </a:r>
          </a:p>
          <a:p>
            <a:r>
              <a:rPr lang="en-IN" dirty="0"/>
              <a:t>Attack on </a:t>
            </a:r>
            <a:r>
              <a:rPr lang="en-IN" dirty="0">
                <a:solidFill>
                  <a:srgbClr val="C00000"/>
                </a:solidFill>
              </a:rPr>
              <a:t>Authentication</a:t>
            </a:r>
            <a:r>
              <a:rPr lang="en-IN" dirty="0"/>
              <a:t>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5543" y="2663687"/>
            <a:ext cx="8235580" cy="394256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7F7DD8F-6301-99F3-B8A7-87DB341AA1D6}"/>
              </a:ext>
            </a:extLst>
          </p:cNvPr>
          <p:cNvSpPr/>
          <p:nvPr/>
        </p:nvSpPr>
        <p:spPr>
          <a:xfrm>
            <a:off x="5490254" y="4056209"/>
            <a:ext cx="1877956" cy="86409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13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IN" dirty="0"/>
              <a:t>Replay Attack (Active Attack)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IN" b="1" dirty="0">
                <a:solidFill>
                  <a:srgbClr val="C00000"/>
                </a:solidFill>
              </a:rPr>
              <a:t>Replay attack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involves the passive capture of a data unit and its </a:t>
            </a:r>
            <a:r>
              <a:rPr lang="en-IN" dirty="0">
                <a:solidFill>
                  <a:srgbClr val="C00000"/>
                </a:solidFill>
              </a:rPr>
              <a:t>subsequent retransmission</a:t>
            </a:r>
            <a:r>
              <a:rPr lang="en-IN" dirty="0"/>
              <a:t> to produce an unauthorized effect.</a:t>
            </a:r>
          </a:p>
          <a:p>
            <a:r>
              <a:rPr lang="en-IN" dirty="0"/>
              <a:t>Replay attack is to replay the message sent to a network by an attacker, which was earlier sent by an authorized user.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65044" y="2423053"/>
            <a:ext cx="8061912" cy="40309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BEF076F-B519-BB68-19F1-8A5AF757F84F}"/>
              </a:ext>
            </a:extLst>
          </p:cNvPr>
          <p:cNvSpPr/>
          <p:nvPr/>
        </p:nvSpPr>
        <p:spPr>
          <a:xfrm>
            <a:off x="5671467" y="3868510"/>
            <a:ext cx="2134063" cy="1021542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359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77E979-A168-A13F-AABA-52685EEE5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409" y="2226365"/>
            <a:ext cx="8255711" cy="43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IN" sz="3200" dirty="0"/>
              <a:t>Modification of messages Attack (Active Attack)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Modification of messages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simply means that some portion of a legitimate </a:t>
            </a:r>
            <a:r>
              <a:rPr lang="en-IN" dirty="0">
                <a:solidFill>
                  <a:srgbClr val="C00000"/>
                </a:solidFill>
              </a:rPr>
              <a:t>message is altered</a:t>
            </a:r>
            <a:r>
              <a:rPr lang="en-IN" dirty="0"/>
              <a:t>, or that </a:t>
            </a:r>
            <a:r>
              <a:rPr lang="en-IN" dirty="0">
                <a:solidFill>
                  <a:srgbClr val="C00000"/>
                </a:solidFill>
              </a:rPr>
              <a:t>messages are delayed </a:t>
            </a:r>
            <a:r>
              <a:rPr lang="en-IN" dirty="0"/>
              <a:t>or </a:t>
            </a:r>
            <a:r>
              <a:rPr lang="en-IN" dirty="0">
                <a:solidFill>
                  <a:srgbClr val="C00000"/>
                </a:solidFill>
              </a:rPr>
              <a:t>reordered</a:t>
            </a:r>
            <a:r>
              <a:rPr lang="en-IN" dirty="0"/>
              <a:t>, to produce an unauthorized effect.</a:t>
            </a:r>
          </a:p>
          <a:p>
            <a:r>
              <a:rPr lang="en-IN" dirty="0">
                <a:solidFill>
                  <a:srgbClr val="C00000"/>
                </a:solidFill>
              </a:rPr>
              <a:t>Attack on Integrity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322C2D-572B-2957-17B2-92F14FC9F527}"/>
              </a:ext>
            </a:extLst>
          </p:cNvPr>
          <p:cNvSpPr/>
          <p:nvPr/>
        </p:nvSpPr>
        <p:spPr>
          <a:xfrm>
            <a:off x="5364819" y="3860251"/>
            <a:ext cx="1937130" cy="86409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932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34988" indent="-534988">
              <a:buFont typeface="+mj-lt"/>
              <a:buAutoNum type="arabicPeriod" startAt="4"/>
            </a:pPr>
            <a:r>
              <a:rPr lang="en-IN" sz="3600" dirty="0"/>
              <a:t>Denial of Service Attack (Active Attack)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The denial of service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attack prevents the normal use or management of communications facilities.</a:t>
            </a:r>
          </a:p>
          <a:p>
            <a:r>
              <a:rPr lang="en-IN" dirty="0"/>
              <a:t>Sending large number of packets to block the server.</a:t>
            </a:r>
          </a:p>
          <a:p>
            <a:r>
              <a:rPr lang="en-IN" dirty="0">
                <a:solidFill>
                  <a:srgbClr val="C00000"/>
                </a:solidFill>
              </a:rPr>
              <a:t>Attack on Availability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4085" y="2442505"/>
            <a:ext cx="7988810" cy="406795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58136C-3502-7675-A6AF-75679662D11B}"/>
              </a:ext>
            </a:extLst>
          </p:cNvPr>
          <p:cNvSpPr/>
          <p:nvPr/>
        </p:nvSpPr>
        <p:spPr>
          <a:xfrm>
            <a:off x="5791201" y="3951670"/>
            <a:ext cx="2066254" cy="86409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86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Security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931A0-987B-89A6-642E-12D361F76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Security Services (X.800)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032AA62-2FD3-F10C-56DD-7B8A153CA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X.800 standard defines a security service as a service that is provided by a protocol layer of communicating open systems and that ensures security of the systems or of data transfers.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9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842324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8842324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5933762" y="722022"/>
            <a:ext cx="380899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3484514" y="151187"/>
                </a:lnTo>
                <a:lnTo>
                  <a:pt x="3484514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7100067" y="1744338"/>
            <a:ext cx="215982" cy="4751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51610"/>
                </a:lnTo>
                <a:lnTo>
                  <a:pt x="215982" y="475161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7100067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7100067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7100067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7100067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5933763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1742257" y="151187"/>
                </a:lnTo>
                <a:lnTo>
                  <a:pt x="1742257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357809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5357809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5357809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5357809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5888042" y="722022"/>
            <a:ext cx="9144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9" name="Freeform 18"/>
          <p:cNvSpPr/>
          <p:nvPr/>
        </p:nvSpPr>
        <p:spPr>
          <a:xfrm>
            <a:off x="4191506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257" y="0"/>
                </a:moveTo>
                <a:lnTo>
                  <a:pt x="1742257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873295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1" name="Freeform 20"/>
          <p:cNvSpPr/>
          <p:nvPr/>
        </p:nvSpPr>
        <p:spPr>
          <a:xfrm>
            <a:off x="1873295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2" name="Freeform 21"/>
          <p:cNvSpPr/>
          <p:nvPr/>
        </p:nvSpPr>
        <p:spPr>
          <a:xfrm>
            <a:off x="2449248" y="722022"/>
            <a:ext cx="3484514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514" y="0"/>
                </a:moveTo>
                <a:lnTo>
                  <a:pt x="3484514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3" name="Freeform 22"/>
          <p:cNvSpPr/>
          <p:nvPr/>
        </p:nvSpPr>
        <p:spPr>
          <a:xfrm>
            <a:off x="5213822" y="208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Security Services</a:t>
            </a:r>
          </a:p>
        </p:txBody>
      </p:sp>
      <p:sp>
        <p:nvSpPr>
          <p:cNvPr id="24" name="Freeform 23"/>
          <p:cNvSpPr/>
          <p:nvPr/>
        </p:nvSpPr>
        <p:spPr>
          <a:xfrm>
            <a:off x="1814946" y="1024396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2089279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Peer Entity Authentication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089279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Origin Authentication</a:t>
            </a:r>
          </a:p>
        </p:txBody>
      </p:sp>
      <p:sp>
        <p:nvSpPr>
          <p:cNvPr id="27" name="Freeform 26"/>
          <p:cNvSpPr/>
          <p:nvPr/>
        </p:nvSpPr>
        <p:spPr>
          <a:xfrm>
            <a:off x="3471565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Access Control</a:t>
            </a:r>
          </a:p>
        </p:txBody>
      </p:sp>
      <p:sp>
        <p:nvSpPr>
          <p:cNvPr id="28" name="Freeform 27"/>
          <p:cNvSpPr/>
          <p:nvPr/>
        </p:nvSpPr>
        <p:spPr>
          <a:xfrm>
            <a:off x="5213822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Confidentiality</a:t>
            </a:r>
          </a:p>
        </p:txBody>
      </p:sp>
      <p:sp>
        <p:nvSpPr>
          <p:cNvPr id="29" name="Freeform 28"/>
          <p:cNvSpPr/>
          <p:nvPr/>
        </p:nvSpPr>
        <p:spPr>
          <a:xfrm>
            <a:off x="5573793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Confidentiality</a:t>
            </a:r>
          </a:p>
        </p:txBody>
      </p:sp>
      <p:sp>
        <p:nvSpPr>
          <p:cNvPr id="30" name="Freeform 29"/>
          <p:cNvSpPr/>
          <p:nvPr/>
        </p:nvSpPr>
        <p:spPr>
          <a:xfrm>
            <a:off x="5573793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Confidentiality</a:t>
            </a:r>
          </a:p>
        </p:txBody>
      </p:sp>
      <p:sp>
        <p:nvSpPr>
          <p:cNvPr id="31" name="Freeform 30"/>
          <p:cNvSpPr/>
          <p:nvPr/>
        </p:nvSpPr>
        <p:spPr>
          <a:xfrm>
            <a:off x="5573793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Repeat Confidentiality</a:t>
            </a:r>
          </a:p>
        </p:txBody>
      </p:sp>
      <p:sp>
        <p:nvSpPr>
          <p:cNvPr id="32" name="Freeform 31"/>
          <p:cNvSpPr/>
          <p:nvPr/>
        </p:nvSpPr>
        <p:spPr>
          <a:xfrm>
            <a:off x="5573793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Traffic Flow Confidentiality</a:t>
            </a:r>
          </a:p>
        </p:txBody>
      </p:sp>
      <p:sp>
        <p:nvSpPr>
          <p:cNvPr id="33" name="Freeform 32"/>
          <p:cNvSpPr/>
          <p:nvPr/>
        </p:nvSpPr>
        <p:spPr>
          <a:xfrm>
            <a:off x="6956079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Integrity</a:t>
            </a:r>
          </a:p>
        </p:txBody>
      </p:sp>
      <p:sp>
        <p:nvSpPr>
          <p:cNvPr id="34" name="Freeform 33"/>
          <p:cNvSpPr/>
          <p:nvPr/>
        </p:nvSpPr>
        <p:spPr>
          <a:xfrm>
            <a:off x="7316050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recovery</a:t>
            </a:r>
          </a:p>
        </p:txBody>
      </p:sp>
      <p:sp>
        <p:nvSpPr>
          <p:cNvPr id="35" name="Freeform 34"/>
          <p:cNvSpPr/>
          <p:nvPr/>
        </p:nvSpPr>
        <p:spPr>
          <a:xfrm>
            <a:off x="7316050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out recovery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316050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Integrity</a:t>
            </a:r>
          </a:p>
        </p:txBody>
      </p:sp>
      <p:sp>
        <p:nvSpPr>
          <p:cNvPr id="37" name="Freeform 36"/>
          <p:cNvSpPr/>
          <p:nvPr/>
        </p:nvSpPr>
        <p:spPr>
          <a:xfrm>
            <a:off x="7316050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Integrity</a:t>
            </a:r>
          </a:p>
        </p:txBody>
      </p:sp>
      <p:sp>
        <p:nvSpPr>
          <p:cNvPr id="38" name="Freeform 37"/>
          <p:cNvSpPr/>
          <p:nvPr/>
        </p:nvSpPr>
        <p:spPr>
          <a:xfrm>
            <a:off x="7316050" y="6135978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less Integrity</a:t>
            </a:r>
          </a:p>
        </p:txBody>
      </p:sp>
      <p:sp>
        <p:nvSpPr>
          <p:cNvPr id="39" name="Freeform 38"/>
          <p:cNvSpPr/>
          <p:nvPr/>
        </p:nvSpPr>
        <p:spPr>
          <a:xfrm>
            <a:off x="8698337" y="1024397"/>
            <a:ext cx="1678717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</a:t>
            </a:r>
          </a:p>
        </p:txBody>
      </p:sp>
      <p:sp>
        <p:nvSpPr>
          <p:cNvPr id="40" name="Freeform 39"/>
          <p:cNvSpPr/>
          <p:nvPr/>
        </p:nvSpPr>
        <p:spPr>
          <a:xfrm>
            <a:off x="9058307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Origin</a:t>
            </a:r>
          </a:p>
        </p:txBody>
      </p:sp>
      <p:sp>
        <p:nvSpPr>
          <p:cNvPr id="41" name="Freeform 40"/>
          <p:cNvSpPr/>
          <p:nvPr/>
        </p:nvSpPr>
        <p:spPr>
          <a:xfrm>
            <a:off x="9058307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Destination</a:t>
            </a:r>
          </a:p>
        </p:txBody>
      </p:sp>
    </p:spTree>
    <p:extLst>
      <p:ext uri="{BB962C8B-B14F-4D97-AF65-F5344CB8AC3E}">
        <p14:creationId xmlns:p14="http://schemas.microsoft.com/office/powerpoint/2010/main" val="32574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 b="1" dirty="0">
                <a:solidFill>
                  <a:srgbClr val="C00000"/>
                </a:solidFill>
              </a:rPr>
              <a:t>Authentication</a:t>
            </a:r>
            <a:r>
              <a:rPr lang="en-US" dirty="0"/>
              <a:t> is the assurance that the communicating entity is the one that it claims to be.</a:t>
            </a:r>
          </a:p>
        </p:txBody>
      </p:sp>
      <p:pic>
        <p:nvPicPr>
          <p:cNvPr id="13" name="Picture 5" descr="Fingerprinton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291" y="1583165"/>
            <a:ext cx="1052513" cy="13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505906" y="1885667"/>
            <a:ext cx="29649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Who you are ? (biometrics)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6505906" y="3353832"/>
            <a:ext cx="2964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Physical authentication</a:t>
            </a:r>
          </a:p>
          <a:p>
            <a:r>
              <a:rPr lang="en-US" altLang="en-US" sz="2400" dirty="0"/>
              <a:t>where you are ?</a:t>
            </a:r>
          </a:p>
        </p:txBody>
      </p:sp>
      <p:pic>
        <p:nvPicPr>
          <p:cNvPr id="16" name="Picture 10" descr="MCj0250466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290" y="3143250"/>
            <a:ext cx="1328694" cy="13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6632032" y="4797805"/>
            <a:ext cx="42151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What you know ?</a:t>
            </a:r>
          </a:p>
          <a:p>
            <a:r>
              <a:rPr lang="en-US" altLang="en-US" sz="2400" b="1" dirty="0">
                <a:solidFill>
                  <a:srgbClr val="C00000"/>
                </a:solidFill>
              </a:rPr>
              <a:t>Password</a:t>
            </a:r>
          </a:p>
          <a:p>
            <a:r>
              <a:rPr lang="en-US" altLang="en-US" sz="2400" b="1" dirty="0">
                <a:solidFill>
                  <a:srgbClr val="C00000"/>
                </a:solidFill>
              </a:rPr>
              <a:t>One-time Password(OTP)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71610" y="1712605"/>
            <a:ext cx="49023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Peer Entity Authentication: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Used in association with a </a:t>
            </a:r>
            <a:r>
              <a:rPr lang="en-US" sz="2400" dirty="0">
                <a:solidFill>
                  <a:srgbClr val="C00000"/>
                </a:solidFill>
              </a:rPr>
              <a:t>logical connection (TCP) </a:t>
            </a:r>
            <a:r>
              <a:rPr lang="en-US" sz="2400" dirty="0"/>
              <a:t>to provide confidence in the identity of the entities connected.</a:t>
            </a: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endParaRPr lang="en-US" sz="2400" b="1" dirty="0">
              <a:solidFill>
                <a:schemeClr val="tx2"/>
              </a:solidFill>
            </a:endParaRP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Data-Origin Authentication:</a:t>
            </a:r>
            <a:r>
              <a:rPr lang="en-US" sz="2400" dirty="0"/>
              <a:t> In a </a:t>
            </a:r>
            <a:r>
              <a:rPr lang="en-US" sz="2400" dirty="0">
                <a:solidFill>
                  <a:srgbClr val="C00000"/>
                </a:solidFill>
              </a:rPr>
              <a:t>connectionless (UDP) </a:t>
            </a:r>
            <a:r>
              <a:rPr lang="en-US" sz="2400" dirty="0"/>
              <a:t>transfer, provides assurance that the source of received data is as claimed.</a:t>
            </a:r>
          </a:p>
          <a:p>
            <a:pPr algn="just">
              <a:buClr>
                <a:schemeClr val="tx1">
                  <a:lumMod val="95000"/>
                  <a:lumOff val="5000"/>
                </a:schemeClr>
              </a:buClr>
            </a:pPr>
            <a:endParaRPr lang="en-US" sz="24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108758" y="1681649"/>
            <a:ext cx="0" cy="472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82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842324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8842324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5933762" y="722022"/>
            <a:ext cx="380899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3484514" y="151187"/>
                </a:lnTo>
                <a:lnTo>
                  <a:pt x="3484514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7100067" y="1744338"/>
            <a:ext cx="215982" cy="4751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51610"/>
                </a:lnTo>
                <a:lnTo>
                  <a:pt x="215982" y="475161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7100067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7100067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7100067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7100067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5933763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1742257" y="151187"/>
                </a:lnTo>
                <a:lnTo>
                  <a:pt x="1742257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357809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5357809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5357809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5357809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5888042" y="722022"/>
            <a:ext cx="9144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9" name="Freeform 18"/>
          <p:cNvSpPr/>
          <p:nvPr/>
        </p:nvSpPr>
        <p:spPr>
          <a:xfrm>
            <a:off x="4191506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257" y="0"/>
                </a:moveTo>
                <a:lnTo>
                  <a:pt x="1742257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873295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1" name="Freeform 20"/>
          <p:cNvSpPr/>
          <p:nvPr/>
        </p:nvSpPr>
        <p:spPr>
          <a:xfrm>
            <a:off x="1873295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2" name="Freeform 21"/>
          <p:cNvSpPr/>
          <p:nvPr/>
        </p:nvSpPr>
        <p:spPr>
          <a:xfrm>
            <a:off x="2449248" y="722022"/>
            <a:ext cx="3484514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514" y="0"/>
                </a:moveTo>
                <a:lnTo>
                  <a:pt x="3484514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3" name="Freeform 22"/>
          <p:cNvSpPr/>
          <p:nvPr/>
        </p:nvSpPr>
        <p:spPr>
          <a:xfrm>
            <a:off x="5213822" y="208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Security Services</a:t>
            </a:r>
          </a:p>
        </p:txBody>
      </p:sp>
      <p:sp>
        <p:nvSpPr>
          <p:cNvPr id="24" name="Freeform 23"/>
          <p:cNvSpPr/>
          <p:nvPr/>
        </p:nvSpPr>
        <p:spPr>
          <a:xfrm>
            <a:off x="1814946" y="1024396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2089279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Peer Entity Authentication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089279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Origin Authentication</a:t>
            </a:r>
          </a:p>
        </p:txBody>
      </p:sp>
      <p:sp>
        <p:nvSpPr>
          <p:cNvPr id="27" name="Freeform 26"/>
          <p:cNvSpPr/>
          <p:nvPr/>
        </p:nvSpPr>
        <p:spPr>
          <a:xfrm>
            <a:off x="3471565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Access Control</a:t>
            </a:r>
          </a:p>
        </p:txBody>
      </p:sp>
      <p:sp>
        <p:nvSpPr>
          <p:cNvPr id="28" name="Freeform 27"/>
          <p:cNvSpPr/>
          <p:nvPr/>
        </p:nvSpPr>
        <p:spPr>
          <a:xfrm>
            <a:off x="5213822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Confidentiality</a:t>
            </a:r>
          </a:p>
        </p:txBody>
      </p:sp>
      <p:sp>
        <p:nvSpPr>
          <p:cNvPr id="29" name="Freeform 28"/>
          <p:cNvSpPr/>
          <p:nvPr/>
        </p:nvSpPr>
        <p:spPr>
          <a:xfrm>
            <a:off x="5573793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Confidentiality</a:t>
            </a:r>
          </a:p>
        </p:txBody>
      </p:sp>
      <p:sp>
        <p:nvSpPr>
          <p:cNvPr id="30" name="Freeform 29"/>
          <p:cNvSpPr/>
          <p:nvPr/>
        </p:nvSpPr>
        <p:spPr>
          <a:xfrm>
            <a:off x="5573793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Confidentiality</a:t>
            </a:r>
          </a:p>
        </p:txBody>
      </p:sp>
      <p:sp>
        <p:nvSpPr>
          <p:cNvPr id="31" name="Freeform 30"/>
          <p:cNvSpPr/>
          <p:nvPr/>
        </p:nvSpPr>
        <p:spPr>
          <a:xfrm>
            <a:off x="5573793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Repeat Confidentiality</a:t>
            </a:r>
          </a:p>
        </p:txBody>
      </p:sp>
      <p:sp>
        <p:nvSpPr>
          <p:cNvPr id="32" name="Freeform 31"/>
          <p:cNvSpPr/>
          <p:nvPr/>
        </p:nvSpPr>
        <p:spPr>
          <a:xfrm>
            <a:off x="5573793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Traffic Flow Confidentiality</a:t>
            </a:r>
          </a:p>
        </p:txBody>
      </p:sp>
      <p:sp>
        <p:nvSpPr>
          <p:cNvPr id="33" name="Freeform 32"/>
          <p:cNvSpPr/>
          <p:nvPr/>
        </p:nvSpPr>
        <p:spPr>
          <a:xfrm>
            <a:off x="6956079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Integrity</a:t>
            </a:r>
          </a:p>
        </p:txBody>
      </p:sp>
      <p:sp>
        <p:nvSpPr>
          <p:cNvPr id="34" name="Freeform 33"/>
          <p:cNvSpPr/>
          <p:nvPr/>
        </p:nvSpPr>
        <p:spPr>
          <a:xfrm>
            <a:off x="7316050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recovery</a:t>
            </a:r>
          </a:p>
        </p:txBody>
      </p:sp>
      <p:sp>
        <p:nvSpPr>
          <p:cNvPr id="35" name="Freeform 34"/>
          <p:cNvSpPr/>
          <p:nvPr/>
        </p:nvSpPr>
        <p:spPr>
          <a:xfrm>
            <a:off x="7316050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out recovery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316050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Integrity</a:t>
            </a:r>
          </a:p>
        </p:txBody>
      </p:sp>
      <p:sp>
        <p:nvSpPr>
          <p:cNvPr id="37" name="Freeform 36"/>
          <p:cNvSpPr/>
          <p:nvPr/>
        </p:nvSpPr>
        <p:spPr>
          <a:xfrm>
            <a:off x="7316050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Integrity</a:t>
            </a:r>
          </a:p>
        </p:txBody>
      </p:sp>
      <p:sp>
        <p:nvSpPr>
          <p:cNvPr id="38" name="Freeform 37"/>
          <p:cNvSpPr/>
          <p:nvPr/>
        </p:nvSpPr>
        <p:spPr>
          <a:xfrm>
            <a:off x="7316050" y="6135978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less Integrity</a:t>
            </a:r>
          </a:p>
        </p:txBody>
      </p:sp>
      <p:sp>
        <p:nvSpPr>
          <p:cNvPr id="39" name="Freeform 38"/>
          <p:cNvSpPr/>
          <p:nvPr/>
        </p:nvSpPr>
        <p:spPr>
          <a:xfrm>
            <a:off x="8698337" y="1024397"/>
            <a:ext cx="1678717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</a:t>
            </a:r>
          </a:p>
        </p:txBody>
      </p:sp>
      <p:sp>
        <p:nvSpPr>
          <p:cNvPr id="40" name="Freeform 39"/>
          <p:cNvSpPr/>
          <p:nvPr/>
        </p:nvSpPr>
        <p:spPr>
          <a:xfrm>
            <a:off x="9058307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Origin</a:t>
            </a:r>
          </a:p>
        </p:txBody>
      </p:sp>
      <p:sp>
        <p:nvSpPr>
          <p:cNvPr id="41" name="Freeform 40"/>
          <p:cNvSpPr/>
          <p:nvPr/>
        </p:nvSpPr>
        <p:spPr>
          <a:xfrm>
            <a:off x="9058307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Destination</a:t>
            </a:r>
          </a:p>
        </p:txBody>
      </p:sp>
    </p:spTree>
    <p:extLst>
      <p:ext uri="{BB962C8B-B14F-4D97-AF65-F5344CB8AC3E}">
        <p14:creationId xmlns:p14="http://schemas.microsoft.com/office/powerpoint/2010/main" val="207251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Access control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the prevention of unauthorized use of a resource </a:t>
            </a:r>
          </a:p>
          <a:p>
            <a:r>
              <a:rPr lang="en-US" dirty="0"/>
              <a:t>This service controls who can have access to a resource, under what conditions access can occur, and what those accessing the resource are allowed to do.</a:t>
            </a:r>
          </a:p>
          <a:p>
            <a:pPr marL="1371600" lvl="3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629" y="3010967"/>
            <a:ext cx="1368151" cy="98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184" y="4499511"/>
            <a:ext cx="1368151" cy="98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41" y="2845950"/>
            <a:ext cx="1368151" cy="98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40" y="4457671"/>
            <a:ext cx="1368151" cy="98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4640931" y="2874687"/>
            <a:ext cx="0" cy="28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89242" y="2817996"/>
            <a:ext cx="0" cy="288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89243" y="3385292"/>
            <a:ext cx="980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489243" y="5001768"/>
            <a:ext cx="980223" cy="7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20851" y="3489600"/>
            <a:ext cx="7200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92859" y="5015898"/>
            <a:ext cx="64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075" y="3661395"/>
            <a:ext cx="1153666" cy="919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Elbow Connector 26"/>
          <p:cNvCxnSpPr/>
          <p:nvPr/>
        </p:nvCxnSpPr>
        <p:spPr>
          <a:xfrm rot="10800000" flipV="1">
            <a:off x="6415431" y="3193643"/>
            <a:ext cx="2050768" cy="802619"/>
          </a:xfrm>
          <a:prstGeom prst="bentConnector3">
            <a:avLst>
              <a:gd name="adj1" fmla="val 33363"/>
            </a:avLst>
          </a:prstGeom>
          <a:ln>
            <a:solidFill>
              <a:schemeClr val="tx1"/>
            </a:solidFill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6656741" y="4258158"/>
            <a:ext cx="1906668" cy="574999"/>
          </a:xfrm>
          <a:prstGeom prst="bentConnector3">
            <a:avLst>
              <a:gd name="adj1" fmla="val 39979"/>
            </a:avLst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/>
          <p:cNvSpPr txBox="1"/>
          <p:nvPr/>
        </p:nvSpPr>
        <p:spPr>
          <a:xfrm>
            <a:off x="3535500" y="5747857"/>
            <a:ext cx="2210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Human resources</a:t>
            </a:r>
          </a:p>
          <a:p>
            <a:pPr algn="ctr"/>
            <a:r>
              <a:rPr lang="en-IN" sz="2000" dirty="0"/>
              <a:t>network</a:t>
            </a:r>
          </a:p>
        </p:txBody>
      </p:sp>
      <p:sp>
        <p:nvSpPr>
          <p:cNvPr id="1053" name="TextBox 1052"/>
          <p:cNvSpPr txBox="1"/>
          <p:nvPr/>
        </p:nvSpPr>
        <p:spPr>
          <a:xfrm>
            <a:off x="6673165" y="5736528"/>
            <a:ext cx="16882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Development</a:t>
            </a:r>
          </a:p>
          <a:p>
            <a:pPr algn="ctr"/>
            <a:r>
              <a:rPr lang="en-IN" sz="2000" dirty="0"/>
              <a:t>network</a:t>
            </a:r>
          </a:p>
        </p:txBody>
      </p:sp>
      <p:cxnSp>
        <p:nvCxnSpPr>
          <p:cNvPr id="1056" name="Straight Connector 1055"/>
          <p:cNvCxnSpPr/>
          <p:nvPr/>
        </p:nvCxnSpPr>
        <p:spPr>
          <a:xfrm>
            <a:off x="4640931" y="4152631"/>
            <a:ext cx="864096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Connector 1057"/>
          <p:cNvCxnSpPr/>
          <p:nvPr/>
        </p:nvCxnSpPr>
        <p:spPr>
          <a:xfrm>
            <a:off x="6654749" y="4154032"/>
            <a:ext cx="8625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/>
          <p:cNvSpPr txBox="1"/>
          <p:nvPr/>
        </p:nvSpPr>
        <p:spPr>
          <a:xfrm>
            <a:off x="8492076" y="3831244"/>
            <a:ext cx="938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User 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515920" y="5442965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User B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640930" y="3996262"/>
            <a:ext cx="913072" cy="1745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16" y="3266145"/>
            <a:ext cx="1008112" cy="69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002" y="3787429"/>
            <a:ext cx="1084116" cy="75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9" y="3010968"/>
            <a:ext cx="648072" cy="77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10" y="4587273"/>
            <a:ext cx="648073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2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" grpId="0"/>
      <p:bldP spid="1053" grpId="0"/>
      <p:bldP spid="1066" grpId="0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sl t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t="6095" r="4860" b="2476"/>
          <a:stretch/>
        </p:blipFill>
        <p:spPr bwMode="auto">
          <a:xfrm>
            <a:off x="2526227" y="1691929"/>
            <a:ext cx="6532227" cy="41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 to Information &amp; Network Security</a:t>
            </a:r>
          </a:p>
        </p:txBody>
      </p:sp>
    </p:spTree>
    <p:extLst>
      <p:ext uri="{BB962C8B-B14F-4D97-AF65-F5344CB8AC3E}">
        <p14:creationId xmlns:p14="http://schemas.microsoft.com/office/powerpoint/2010/main" val="3056791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842324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8842324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5933762" y="722022"/>
            <a:ext cx="380899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3484514" y="151187"/>
                </a:lnTo>
                <a:lnTo>
                  <a:pt x="3484514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7100067" y="1744338"/>
            <a:ext cx="215982" cy="4751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51610"/>
                </a:lnTo>
                <a:lnTo>
                  <a:pt x="215982" y="475161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7100067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7100067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7100067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7100067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5933763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1742257" y="151187"/>
                </a:lnTo>
                <a:lnTo>
                  <a:pt x="1742257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357809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5357809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5357809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5357809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5888042" y="722022"/>
            <a:ext cx="9144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9" name="Freeform 18"/>
          <p:cNvSpPr/>
          <p:nvPr/>
        </p:nvSpPr>
        <p:spPr>
          <a:xfrm>
            <a:off x="4191506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257" y="0"/>
                </a:moveTo>
                <a:lnTo>
                  <a:pt x="1742257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873295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1" name="Freeform 20"/>
          <p:cNvSpPr/>
          <p:nvPr/>
        </p:nvSpPr>
        <p:spPr>
          <a:xfrm>
            <a:off x="1873295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2" name="Freeform 21"/>
          <p:cNvSpPr/>
          <p:nvPr/>
        </p:nvSpPr>
        <p:spPr>
          <a:xfrm>
            <a:off x="2449248" y="722022"/>
            <a:ext cx="3484514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514" y="0"/>
                </a:moveTo>
                <a:lnTo>
                  <a:pt x="3484514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3" name="Freeform 22"/>
          <p:cNvSpPr/>
          <p:nvPr/>
        </p:nvSpPr>
        <p:spPr>
          <a:xfrm>
            <a:off x="5213822" y="208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Security Services</a:t>
            </a:r>
          </a:p>
        </p:txBody>
      </p:sp>
      <p:sp>
        <p:nvSpPr>
          <p:cNvPr id="24" name="Freeform 23"/>
          <p:cNvSpPr/>
          <p:nvPr/>
        </p:nvSpPr>
        <p:spPr>
          <a:xfrm>
            <a:off x="1814946" y="1024396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2089279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Peer Entity Authentication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089279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Origin Authentication</a:t>
            </a:r>
          </a:p>
        </p:txBody>
      </p:sp>
      <p:sp>
        <p:nvSpPr>
          <p:cNvPr id="27" name="Freeform 26"/>
          <p:cNvSpPr/>
          <p:nvPr/>
        </p:nvSpPr>
        <p:spPr>
          <a:xfrm>
            <a:off x="3471565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Access Control</a:t>
            </a:r>
          </a:p>
        </p:txBody>
      </p:sp>
      <p:sp>
        <p:nvSpPr>
          <p:cNvPr id="28" name="Freeform 27"/>
          <p:cNvSpPr/>
          <p:nvPr/>
        </p:nvSpPr>
        <p:spPr>
          <a:xfrm>
            <a:off x="5213822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Confidentiality</a:t>
            </a:r>
          </a:p>
        </p:txBody>
      </p:sp>
      <p:sp>
        <p:nvSpPr>
          <p:cNvPr id="29" name="Freeform 28"/>
          <p:cNvSpPr/>
          <p:nvPr/>
        </p:nvSpPr>
        <p:spPr>
          <a:xfrm>
            <a:off x="5573793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Confidentiality</a:t>
            </a:r>
          </a:p>
        </p:txBody>
      </p:sp>
      <p:sp>
        <p:nvSpPr>
          <p:cNvPr id="30" name="Freeform 29"/>
          <p:cNvSpPr/>
          <p:nvPr/>
        </p:nvSpPr>
        <p:spPr>
          <a:xfrm>
            <a:off x="5573793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Confidentiality</a:t>
            </a:r>
          </a:p>
        </p:txBody>
      </p:sp>
      <p:sp>
        <p:nvSpPr>
          <p:cNvPr id="31" name="Freeform 30"/>
          <p:cNvSpPr/>
          <p:nvPr/>
        </p:nvSpPr>
        <p:spPr>
          <a:xfrm>
            <a:off x="5573793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Repeat Confidentiality</a:t>
            </a:r>
          </a:p>
        </p:txBody>
      </p:sp>
      <p:sp>
        <p:nvSpPr>
          <p:cNvPr id="32" name="Freeform 31"/>
          <p:cNvSpPr/>
          <p:nvPr/>
        </p:nvSpPr>
        <p:spPr>
          <a:xfrm>
            <a:off x="5573793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Traffic Flow Confidentiality</a:t>
            </a:r>
          </a:p>
        </p:txBody>
      </p:sp>
      <p:sp>
        <p:nvSpPr>
          <p:cNvPr id="33" name="Freeform 32"/>
          <p:cNvSpPr/>
          <p:nvPr/>
        </p:nvSpPr>
        <p:spPr>
          <a:xfrm>
            <a:off x="6956079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Integrity</a:t>
            </a:r>
          </a:p>
        </p:txBody>
      </p:sp>
      <p:sp>
        <p:nvSpPr>
          <p:cNvPr id="34" name="Freeform 33"/>
          <p:cNvSpPr/>
          <p:nvPr/>
        </p:nvSpPr>
        <p:spPr>
          <a:xfrm>
            <a:off x="7316050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recovery</a:t>
            </a:r>
          </a:p>
        </p:txBody>
      </p:sp>
      <p:sp>
        <p:nvSpPr>
          <p:cNvPr id="35" name="Freeform 34"/>
          <p:cNvSpPr/>
          <p:nvPr/>
        </p:nvSpPr>
        <p:spPr>
          <a:xfrm>
            <a:off x="7316050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out recovery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316050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Integrity</a:t>
            </a:r>
          </a:p>
        </p:txBody>
      </p:sp>
      <p:sp>
        <p:nvSpPr>
          <p:cNvPr id="37" name="Freeform 36"/>
          <p:cNvSpPr/>
          <p:nvPr/>
        </p:nvSpPr>
        <p:spPr>
          <a:xfrm>
            <a:off x="7316050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Integrity</a:t>
            </a:r>
          </a:p>
        </p:txBody>
      </p:sp>
      <p:sp>
        <p:nvSpPr>
          <p:cNvPr id="38" name="Freeform 37"/>
          <p:cNvSpPr/>
          <p:nvPr/>
        </p:nvSpPr>
        <p:spPr>
          <a:xfrm>
            <a:off x="7316050" y="6135978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less Integrity</a:t>
            </a:r>
          </a:p>
        </p:txBody>
      </p:sp>
      <p:sp>
        <p:nvSpPr>
          <p:cNvPr id="39" name="Freeform 38"/>
          <p:cNvSpPr/>
          <p:nvPr/>
        </p:nvSpPr>
        <p:spPr>
          <a:xfrm>
            <a:off x="8698337" y="1024397"/>
            <a:ext cx="1678717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</a:t>
            </a:r>
          </a:p>
        </p:txBody>
      </p:sp>
      <p:sp>
        <p:nvSpPr>
          <p:cNvPr id="40" name="Freeform 39"/>
          <p:cNvSpPr/>
          <p:nvPr/>
        </p:nvSpPr>
        <p:spPr>
          <a:xfrm>
            <a:off x="9058307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Origin</a:t>
            </a:r>
          </a:p>
        </p:txBody>
      </p:sp>
      <p:sp>
        <p:nvSpPr>
          <p:cNvPr id="41" name="Freeform 40"/>
          <p:cNvSpPr/>
          <p:nvPr/>
        </p:nvSpPr>
        <p:spPr>
          <a:xfrm>
            <a:off x="9058307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Destination</a:t>
            </a:r>
          </a:p>
        </p:txBody>
      </p:sp>
    </p:spTree>
    <p:extLst>
      <p:ext uri="{BB962C8B-B14F-4D97-AF65-F5344CB8AC3E}">
        <p14:creationId xmlns:p14="http://schemas.microsoft.com/office/powerpoint/2010/main" val="29349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Data confidentiality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the protection of data from unauthorized disclosure.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78" y="1430507"/>
            <a:ext cx="3548919" cy="26282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1179" y="1283363"/>
            <a:ext cx="703687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2200" b="1" dirty="0">
                <a:solidFill>
                  <a:srgbClr val="C00000"/>
                </a:solidFill>
              </a:rPr>
              <a:t>Connection Confidentiality:</a:t>
            </a:r>
            <a:r>
              <a:rPr lang="en-IN" sz="2200" dirty="0"/>
              <a:t> The protection of all user data on a connection.</a:t>
            </a: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endParaRPr lang="en-IN" sz="2200" dirty="0"/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2200" b="1" dirty="0">
                <a:solidFill>
                  <a:srgbClr val="C00000"/>
                </a:solidFill>
              </a:rPr>
              <a:t>Connectionless Confidentiality:</a:t>
            </a:r>
            <a:r>
              <a:rPr lang="en-IN" sz="2200" b="1" dirty="0">
                <a:solidFill>
                  <a:schemeClr val="tx2"/>
                </a:solidFill>
              </a:rPr>
              <a:t> </a:t>
            </a:r>
            <a:r>
              <a:rPr lang="en-IN" sz="2200" dirty="0"/>
              <a:t>The protection of all user data in a single data block.</a:t>
            </a: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endParaRPr lang="en-IN" sz="2200" b="1" dirty="0">
              <a:solidFill>
                <a:srgbClr val="C00000"/>
              </a:solidFill>
            </a:endParaRP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2200" b="1" dirty="0">
                <a:solidFill>
                  <a:srgbClr val="C00000"/>
                </a:solidFill>
              </a:rPr>
              <a:t>Selective-Field Confidentiality: </a:t>
            </a:r>
            <a:r>
              <a:rPr lang="en-IN" sz="2200" dirty="0"/>
              <a:t>The confidentiality of selected fields within the user data on a connection or in a single data block.</a:t>
            </a: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endParaRPr lang="en-IN" sz="2200" b="1" dirty="0">
              <a:solidFill>
                <a:srgbClr val="C00000"/>
              </a:solidFill>
            </a:endParaRPr>
          </a:p>
          <a:p>
            <a:pPr marL="457200" indent="-457200" algn="just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IN" sz="2200" b="1" dirty="0">
                <a:solidFill>
                  <a:srgbClr val="C00000"/>
                </a:solidFill>
              </a:rPr>
              <a:t>Traffic-Flow Confidentiality: </a:t>
            </a:r>
            <a:r>
              <a:rPr lang="en-IN" sz="2200" dirty="0"/>
              <a:t>The protection of the information that might be derived from observation of traffic flows.</a:t>
            </a:r>
          </a:p>
        </p:txBody>
      </p:sp>
    </p:spTree>
    <p:extLst>
      <p:ext uri="{BB962C8B-B14F-4D97-AF65-F5344CB8AC3E}">
        <p14:creationId xmlns:p14="http://schemas.microsoft.com/office/powerpoint/2010/main" val="420450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842324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8842324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5933762" y="722022"/>
            <a:ext cx="380899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3484514" y="151187"/>
                </a:lnTo>
                <a:lnTo>
                  <a:pt x="3484514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7100067" y="1744338"/>
            <a:ext cx="215982" cy="4751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51610"/>
                </a:lnTo>
                <a:lnTo>
                  <a:pt x="215982" y="475161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7100067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7100067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7100067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7100067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5933763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1742257" y="151187"/>
                </a:lnTo>
                <a:lnTo>
                  <a:pt x="1742257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357809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5357809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5357809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5357809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5888042" y="722022"/>
            <a:ext cx="9144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9" name="Freeform 18"/>
          <p:cNvSpPr/>
          <p:nvPr/>
        </p:nvSpPr>
        <p:spPr>
          <a:xfrm>
            <a:off x="4191506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257" y="0"/>
                </a:moveTo>
                <a:lnTo>
                  <a:pt x="1742257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873295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1" name="Freeform 20"/>
          <p:cNvSpPr/>
          <p:nvPr/>
        </p:nvSpPr>
        <p:spPr>
          <a:xfrm>
            <a:off x="1873295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2" name="Freeform 21"/>
          <p:cNvSpPr/>
          <p:nvPr/>
        </p:nvSpPr>
        <p:spPr>
          <a:xfrm>
            <a:off x="2449248" y="722022"/>
            <a:ext cx="3484514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514" y="0"/>
                </a:moveTo>
                <a:lnTo>
                  <a:pt x="3484514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3" name="Freeform 22"/>
          <p:cNvSpPr/>
          <p:nvPr/>
        </p:nvSpPr>
        <p:spPr>
          <a:xfrm>
            <a:off x="5213822" y="208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Security Services</a:t>
            </a:r>
          </a:p>
        </p:txBody>
      </p:sp>
      <p:sp>
        <p:nvSpPr>
          <p:cNvPr id="24" name="Freeform 23"/>
          <p:cNvSpPr/>
          <p:nvPr/>
        </p:nvSpPr>
        <p:spPr>
          <a:xfrm>
            <a:off x="1814946" y="1024396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2089279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Peer Entity Authentication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089279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Origin Authentication</a:t>
            </a:r>
          </a:p>
        </p:txBody>
      </p:sp>
      <p:sp>
        <p:nvSpPr>
          <p:cNvPr id="27" name="Freeform 26"/>
          <p:cNvSpPr/>
          <p:nvPr/>
        </p:nvSpPr>
        <p:spPr>
          <a:xfrm>
            <a:off x="3471565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Access Control</a:t>
            </a:r>
          </a:p>
        </p:txBody>
      </p:sp>
      <p:sp>
        <p:nvSpPr>
          <p:cNvPr id="28" name="Freeform 27"/>
          <p:cNvSpPr/>
          <p:nvPr/>
        </p:nvSpPr>
        <p:spPr>
          <a:xfrm>
            <a:off x="5213822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Confidentiality</a:t>
            </a:r>
          </a:p>
        </p:txBody>
      </p:sp>
      <p:sp>
        <p:nvSpPr>
          <p:cNvPr id="29" name="Freeform 28"/>
          <p:cNvSpPr/>
          <p:nvPr/>
        </p:nvSpPr>
        <p:spPr>
          <a:xfrm>
            <a:off x="5573793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Confidentiality</a:t>
            </a:r>
          </a:p>
        </p:txBody>
      </p:sp>
      <p:sp>
        <p:nvSpPr>
          <p:cNvPr id="30" name="Freeform 29"/>
          <p:cNvSpPr/>
          <p:nvPr/>
        </p:nvSpPr>
        <p:spPr>
          <a:xfrm>
            <a:off x="5573793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Confidentiality</a:t>
            </a:r>
          </a:p>
        </p:txBody>
      </p:sp>
      <p:sp>
        <p:nvSpPr>
          <p:cNvPr id="31" name="Freeform 30"/>
          <p:cNvSpPr/>
          <p:nvPr/>
        </p:nvSpPr>
        <p:spPr>
          <a:xfrm>
            <a:off x="5573793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Repeat Confidentiality</a:t>
            </a:r>
          </a:p>
        </p:txBody>
      </p:sp>
      <p:sp>
        <p:nvSpPr>
          <p:cNvPr id="32" name="Freeform 31"/>
          <p:cNvSpPr/>
          <p:nvPr/>
        </p:nvSpPr>
        <p:spPr>
          <a:xfrm>
            <a:off x="5573793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Traffic Flow Confidentiality</a:t>
            </a:r>
          </a:p>
        </p:txBody>
      </p:sp>
      <p:sp>
        <p:nvSpPr>
          <p:cNvPr id="33" name="Freeform 32"/>
          <p:cNvSpPr/>
          <p:nvPr/>
        </p:nvSpPr>
        <p:spPr>
          <a:xfrm>
            <a:off x="6956079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Integrity</a:t>
            </a:r>
          </a:p>
        </p:txBody>
      </p:sp>
      <p:sp>
        <p:nvSpPr>
          <p:cNvPr id="34" name="Freeform 33"/>
          <p:cNvSpPr/>
          <p:nvPr/>
        </p:nvSpPr>
        <p:spPr>
          <a:xfrm>
            <a:off x="7316050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recovery</a:t>
            </a:r>
          </a:p>
        </p:txBody>
      </p:sp>
      <p:sp>
        <p:nvSpPr>
          <p:cNvPr id="35" name="Freeform 34"/>
          <p:cNvSpPr/>
          <p:nvPr/>
        </p:nvSpPr>
        <p:spPr>
          <a:xfrm>
            <a:off x="7316050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out recovery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316050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Integrity</a:t>
            </a:r>
          </a:p>
        </p:txBody>
      </p:sp>
      <p:sp>
        <p:nvSpPr>
          <p:cNvPr id="37" name="Freeform 36"/>
          <p:cNvSpPr/>
          <p:nvPr/>
        </p:nvSpPr>
        <p:spPr>
          <a:xfrm>
            <a:off x="7316050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Integrity</a:t>
            </a:r>
          </a:p>
        </p:txBody>
      </p:sp>
      <p:sp>
        <p:nvSpPr>
          <p:cNvPr id="38" name="Freeform 37"/>
          <p:cNvSpPr/>
          <p:nvPr/>
        </p:nvSpPr>
        <p:spPr>
          <a:xfrm>
            <a:off x="7316050" y="6135978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less Integrity</a:t>
            </a:r>
          </a:p>
        </p:txBody>
      </p:sp>
      <p:sp>
        <p:nvSpPr>
          <p:cNvPr id="39" name="Freeform 38"/>
          <p:cNvSpPr/>
          <p:nvPr/>
        </p:nvSpPr>
        <p:spPr>
          <a:xfrm>
            <a:off x="8698337" y="1024397"/>
            <a:ext cx="1678717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</a:t>
            </a:r>
          </a:p>
        </p:txBody>
      </p:sp>
      <p:sp>
        <p:nvSpPr>
          <p:cNvPr id="40" name="Freeform 39"/>
          <p:cNvSpPr/>
          <p:nvPr/>
        </p:nvSpPr>
        <p:spPr>
          <a:xfrm>
            <a:off x="9058307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Origin</a:t>
            </a:r>
          </a:p>
        </p:txBody>
      </p:sp>
      <p:sp>
        <p:nvSpPr>
          <p:cNvPr id="41" name="Freeform 40"/>
          <p:cNvSpPr/>
          <p:nvPr/>
        </p:nvSpPr>
        <p:spPr>
          <a:xfrm>
            <a:off x="9058307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Destination</a:t>
            </a:r>
          </a:p>
        </p:txBody>
      </p:sp>
    </p:spTree>
    <p:extLst>
      <p:ext uri="{BB962C8B-B14F-4D97-AF65-F5344CB8AC3E}">
        <p14:creationId xmlns:p14="http://schemas.microsoft.com/office/powerpoint/2010/main" val="19869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 dirty="0"/>
              <a:t>Data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/>
          <a:p>
            <a:r>
              <a:rPr lang="en-IN" dirty="0"/>
              <a:t>Data integrity is the assurance that data received are exactly as sent by an authorized entity (i.e., contain no modification, insertion, deletion, or replay).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779" y="2851746"/>
            <a:ext cx="9239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71" y="2837459"/>
            <a:ext cx="9239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cxnSpLocks/>
            <a:endCxn id="24" idx="4"/>
          </p:cNvCxnSpPr>
          <p:nvPr/>
        </p:nvCxnSpPr>
        <p:spPr>
          <a:xfrm>
            <a:off x="3220278" y="3353952"/>
            <a:ext cx="204394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2599267" y="3858043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Alice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9120335" y="3837583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Bob</a:t>
            </a:r>
          </a:p>
        </p:txBody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159" y="2458170"/>
            <a:ext cx="787152" cy="787152"/>
          </a:xfrm>
          <a:prstGeom prst="rect">
            <a:avLst/>
          </a:prstGeom>
        </p:spPr>
      </p:pic>
      <p:sp>
        <p:nvSpPr>
          <p:cNvPr id="24" name="Flowchart: Direct Access Storage 23"/>
          <p:cNvSpPr/>
          <p:nvPr/>
        </p:nvSpPr>
        <p:spPr>
          <a:xfrm rot="10800000">
            <a:off x="5264220" y="3084567"/>
            <a:ext cx="1820542" cy="538771"/>
          </a:xfrm>
          <a:prstGeom prst="flowChartMagneticDrum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37000">
                <a:schemeClr val="lt1">
                  <a:shade val="67500"/>
                  <a:satMod val="115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 flipV="1">
            <a:off x="7084762" y="3323506"/>
            <a:ext cx="2022426" cy="30446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626" y="2443882"/>
            <a:ext cx="787152" cy="787152"/>
          </a:xfrm>
          <a:prstGeom prst="rect">
            <a:avLst/>
          </a:prstGeom>
        </p:spPr>
      </p:pic>
      <p:cxnSp>
        <p:nvCxnSpPr>
          <p:cNvPr id="1036" name="Elbow Connector 1035"/>
          <p:cNvCxnSpPr>
            <a:endCxn id="1066" idx="1"/>
          </p:cNvCxnSpPr>
          <p:nvPr/>
        </p:nvCxnSpPr>
        <p:spPr>
          <a:xfrm rot="16200000" flipH="1">
            <a:off x="3602749" y="3321628"/>
            <a:ext cx="1782146" cy="1548172"/>
          </a:xfrm>
          <a:prstGeom prst="bentConnector2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Elbow Connector 1050"/>
          <p:cNvCxnSpPr/>
          <p:nvPr/>
        </p:nvCxnSpPr>
        <p:spPr>
          <a:xfrm rot="5400000">
            <a:off x="6900671" y="3388256"/>
            <a:ext cx="1837981" cy="1359087"/>
          </a:xfrm>
          <a:prstGeom prst="bentConnector3">
            <a:avLst>
              <a:gd name="adj1" fmla="val 99750"/>
            </a:avLst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Rounded Rectangle 1065"/>
          <p:cNvSpPr/>
          <p:nvPr/>
        </p:nvSpPr>
        <p:spPr>
          <a:xfrm>
            <a:off x="5267908" y="4673601"/>
            <a:ext cx="1872208" cy="626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Both are same</a:t>
            </a:r>
          </a:p>
        </p:txBody>
      </p:sp>
      <p:sp>
        <p:nvSpPr>
          <p:cNvPr id="1068" name="TextBox 1067"/>
          <p:cNvSpPr txBox="1"/>
          <p:nvPr/>
        </p:nvSpPr>
        <p:spPr>
          <a:xfrm>
            <a:off x="5699955" y="2734274"/>
            <a:ext cx="1112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Channel</a:t>
            </a:r>
          </a:p>
        </p:txBody>
      </p:sp>
      <p:pic>
        <p:nvPicPr>
          <p:cNvPr id="8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474" y="4095714"/>
            <a:ext cx="787152" cy="787152"/>
          </a:xfrm>
          <a:prstGeom prst="rect">
            <a:avLst/>
          </a:prstGeom>
        </p:spPr>
      </p:pic>
      <p:pic>
        <p:nvPicPr>
          <p:cNvPr id="8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4095714"/>
            <a:ext cx="787152" cy="787152"/>
          </a:xfrm>
          <a:prstGeom prst="rect">
            <a:avLst/>
          </a:prstGeom>
        </p:spPr>
      </p:pic>
      <p:pic>
        <p:nvPicPr>
          <p:cNvPr id="8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955" y="5517233"/>
            <a:ext cx="1008112" cy="69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F586BC-D776-9BDF-C6EA-AD5A030980CC}"/>
              </a:ext>
            </a:extLst>
          </p:cNvPr>
          <p:cNvCxnSpPr/>
          <p:nvPr/>
        </p:nvCxnSpPr>
        <p:spPr>
          <a:xfrm>
            <a:off x="5380383" y="3353952"/>
            <a:ext cx="156375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8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/>
      <p:bldP spid="1030" grpId="0"/>
      <p:bldP spid="24" grpId="0" animBg="1"/>
      <p:bldP spid="1066" grpId="0" animBg="1"/>
      <p:bldP spid="10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Integrity (Cont…)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b="1" dirty="0"/>
              <a:t>Connection Integrity with Recovery:</a:t>
            </a:r>
            <a:r>
              <a:rPr lang="en-IN" dirty="0"/>
              <a:t> </a:t>
            </a:r>
          </a:p>
          <a:p>
            <a:r>
              <a:rPr lang="en-IN" dirty="0"/>
              <a:t>Provides </a:t>
            </a:r>
            <a:r>
              <a:rPr lang="en-IN" dirty="0">
                <a:solidFill>
                  <a:srgbClr val="C00000"/>
                </a:solidFill>
              </a:rPr>
              <a:t>integrity of all user data</a:t>
            </a:r>
            <a:r>
              <a:rPr lang="en-IN" dirty="0"/>
              <a:t> on a connection and detects any modification, insertion, deletion, or replay of </a:t>
            </a:r>
            <a:r>
              <a:rPr lang="en-IN" dirty="0">
                <a:solidFill>
                  <a:srgbClr val="C00000"/>
                </a:solidFill>
              </a:rPr>
              <a:t>any data with recovery attempted</a:t>
            </a:r>
            <a:r>
              <a:rPr lang="en-IN" dirty="0"/>
              <a:t>.</a:t>
            </a:r>
          </a:p>
          <a:p>
            <a:pPr marL="457200" indent="-457200">
              <a:buFont typeface="+mj-lt"/>
              <a:buAutoNum type="arabicPeriod" startAt="2"/>
            </a:pPr>
            <a:endParaRPr lang="en-IN" b="1" dirty="0"/>
          </a:p>
          <a:p>
            <a:pPr marL="457200" indent="-457200">
              <a:buFont typeface="+mj-lt"/>
              <a:buAutoNum type="arabicPeriod" startAt="2"/>
            </a:pPr>
            <a:r>
              <a:rPr lang="en-IN" b="1" dirty="0"/>
              <a:t>Connection Integrity without Recovery:</a:t>
            </a:r>
            <a:r>
              <a:rPr lang="en-IN" dirty="0"/>
              <a:t> </a:t>
            </a:r>
          </a:p>
          <a:p>
            <a:r>
              <a:rPr lang="en-IN" dirty="0"/>
              <a:t>As above, </a:t>
            </a:r>
            <a:r>
              <a:rPr lang="en-IN" dirty="0">
                <a:solidFill>
                  <a:srgbClr val="C00000"/>
                </a:solidFill>
              </a:rPr>
              <a:t>but provides only detection without recovery</a:t>
            </a:r>
            <a:r>
              <a:rPr lang="en-IN" dirty="0"/>
              <a:t>.</a:t>
            </a:r>
          </a:p>
          <a:p>
            <a:endParaRPr lang="en-IN" b="1" dirty="0"/>
          </a:p>
          <a:p>
            <a:pPr marL="457200" indent="-457200">
              <a:buFont typeface="+mj-lt"/>
              <a:buAutoNum type="arabicPeriod" startAt="3"/>
            </a:pPr>
            <a:r>
              <a:rPr lang="en-IN" b="1" dirty="0"/>
              <a:t>Selective-Field Connection Integrity:</a:t>
            </a:r>
            <a:r>
              <a:rPr lang="en-IN" dirty="0"/>
              <a:t> </a:t>
            </a:r>
          </a:p>
          <a:p>
            <a:r>
              <a:rPr lang="en-IN" dirty="0"/>
              <a:t>Provides integrity of </a:t>
            </a:r>
            <a:r>
              <a:rPr lang="en-IN" dirty="0">
                <a:solidFill>
                  <a:srgbClr val="C00000"/>
                </a:solidFill>
              </a:rPr>
              <a:t>selected fields within the user data </a:t>
            </a:r>
            <a:r>
              <a:rPr lang="en-IN" dirty="0"/>
              <a:t>and takes the form of determination of whether the selected fields have been modified, inserted, deleted, or replayed.</a:t>
            </a:r>
          </a:p>
        </p:txBody>
      </p:sp>
    </p:spTree>
    <p:extLst>
      <p:ext uri="{BB962C8B-B14F-4D97-AF65-F5344CB8AC3E}">
        <p14:creationId xmlns:p14="http://schemas.microsoft.com/office/powerpoint/2010/main" val="215719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Integrity (Cont…)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IN" b="1" dirty="0"/>
              <a:t>Connectionless Integrity:</a:t>
            </a:r>
            <a:r>
              <a:rPr lang="en-IN" dirty="0"/>
              <a:t> </a:t>
            </a:r>
          </a:p>
          <a:p>
            <a:r>
              <a:rPr lang="en-IN" dirty="0"/>
              <a:t>Provides integrity of a </a:t>
            </a:r>
            <a:r>
              <a:rPr lang="en-IN" dirty="0">
                <a:solidFill>
                  <a:srgbClr val="C00000"/>
                </a:solidFill>
              </a:rPr>
              <a:t>single connectionless data block </a:t>
            </a:r>
            <a:r>
              <a:rPr lang="en-IN" dirty="0"/>
              <a:t>and may take the form of detection of data modification. </a:t>
            </a:r>
          </a:p>
          <a:p>
            <a:r>
              <a:rPr lang="en-IN" dirty="0"/>
              <a:t>Additionally, a </a:t>
            </a:r>
            <a:r>
              <a:rPr lang="en-IN" dirty="0">
                <a:solidFill>
                  <a:srgbClr val="C00000"/>
                </a:solidFill>
              </a:rPr>
              <a:t>limited form of replay detection </a:t>
            </a:r>
            <a:r>
              <a:rPr lang="en-IN" dirty="0"/>
              <a:t>may be provided.</a:t>
            </a:r>
          </a:p>
          <a:p>
            <a:endParaRPr lang="en-IN" b="1" dirty="0"/>
          </a:p>
          <a:p>
            <a:pPr marL="457200" indent="-457200">
              <a:buFont typeface="+mj-lt"/>
              <a:buAutoNum type="arabicPeriod" startAt="5"/>
            </a:pPr>
            <a:r>
              <a:rPr lang="en-IN" b="1" dirty="0"/>
              <a:t>Selective-Field Connectionless Integrity:</a:t>
            </a:r>
            <a:r>
              <a:rPr lang="en-IN" dirty="0"/>
              <a:t> </a:t>
            </a:r>
          </a:p>
          <a:p>
            <a:r>
              <a:rPr lang="en-IN" dirty="0"/>
              <a:t>Provides integrity of </a:t>
            </a:r>
            <a:r>
              <a:rPr lang="en-IN" dirty="0">
                <a:solidFill>
                  <a:srgbClr val="C00000"/>
                </a:solidFill>
              </a:rPr>
              <a:t>selected fields within a single connectionless data block</a:t>
            </a:r>
            <a:r>
              <a:rPr lang="en-IN" dirty="0"/>
              <a:t>; takes the form of determination of whether the selected fields have been modified.</a:t>
            </a:r>
          </a:p>
        </p:txBody>
      </p:sp>
    </p:spTree>
    <p:extLst>
      <p:ext uri="{BB962C8B-B14F-4D97-AF65-F5344CB8AC3E}">
        <p14:creationId xmlns:p14="http://schemas.microsoft.com/office/powerpoint/2010/main" val="28267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8842324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6" name="Freeform 5"/>
          <p:cNvSpPr/>
          <p:nvPr/>
        </p:nvSpPr>
        <p:spPr>
          <a:xfrm>
            <a:off x="8842324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7" name="Freeform 6"/>
          <p:cNvSpPr/>
          <p:nvPr/>
        </p:nvSpPr>
        <p:spPr>
          <a:xfrm>
            <a:off x="5933762" y="722022"/>
            <a:ext cx="380899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3484514" y="151187"/>
                </a:lnTo>
                <a:lnTo>
                  <a:pt x="3484514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8" name="Freeform 7"/>
          <p:cNvSpPr/>
          <p:nvPr/>
        </p:nvSpPr>
        <p:spPr>
          <a:xfrm>
            <a:off x="7100067" y="1744338"/>
            <a:ext cx="215982" cy="475161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4751610"/>
                </a:lnTo>
                <a:lnTo>
                  <a:pt x="215982" y="4751610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9" name="Freeform 8"/>
          <p:cNvSpPr/>
          <p:nvPr/>
        </p:nvSpPr>
        <p:spPr>
          <a:xfrm>
            <a:off x="7100067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0" name="Freeform 9"/>
          <p:cNvSpPr/>
          <p:nvPr/>
        </p:nvSpPr>
        <p:spPr>
          <a:xfrm>
            <a:off x="7100067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1" name="Freeform 10"/>
          <p:cNvSpPr/>
          <p:nvPr/>
        </p:nvSpPr>
        <p:spPr>
          <a:xfrm>
            <a:off x="7100067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2" name="Freeform 11"/>
          <p:cNvSpPr/>
          <p:nvPr/>
        </p:nvSpPr>
        <p:spPr>
          <a:xfrm>
            <a:off x="7100067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3" name="Freeform 12"/>
          <p:cNvSpPr/>
          <p:nvPr/>
        </p:nvSpPr>
        <p:spPr>
          <a:xfrm>
            <a:off x="5933763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187"/>
                </a:lnTo>
                <a:lnTo>
                  <a:pt x="1742257" y="151187"/>
                </a:lnTo>
                <a:lnTo>
                  <a:pt x="1742257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4" name="Freeform 13"/>
          <p:cNvSpPr/>
          <p:nvPr/>
        </p:nvSpPr>
        <p:spPr>
          <a:xfrm>
            <a:off x="5357809" y="1744338"/>
            <a:ext cx="215982" cy="372929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3729294"/>
                </a:lnTo>
                <a:lnTo>
                  <a:pt x="215982" y="3729294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5" name="Freeform 14"/>
          <p:cNvSpPr/>
          <p:nvPr/>
        </p:nvSpPr>
        <p:spPr>
          <a:xfrm>
            <a:off x="5357809" y="1744338"/>
            <a:ext cx="215982" cy="270697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706978"/>
                </a:lnTo>
                <a:lnTo>
                  <a:pt x="215982" y="2706978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6" name="Freeform 15"/>
          <p:cNvSpPr/>
          <p:nvPr/>
        </p:nvSpPr>
        <p:spPr>
          <a:xfrm>
            <a:off x="5357809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7" name="Freeform 16"/>
          <p:cNvSpPr/>
          <p:nvPr/>
        </p:nvSpPr>
        <p:spPr>
          <a:xfrm>
            <a:off x="5357809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8" name="Freeform 17"/>
          <p:cNvSpPr/>
          <p:nvPr/>
        </p:nvSpPr>
        <p:spPr>
          <a:xfrm>
            <a:off x="5888042" y="722022"/>
            <a:ext cx="91440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19" name="Freeform 18"/>
          <p:cNvSpPr/>
          <p:nvPr/>
        </p:nvSpPr>
        <p:spPr>
          <a:xfrm>
            <a:off x="4191506" y="722022"/>
            <a:ext cx="1742257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742257" y="0"/>
                </a:moveTo>
                <a:lnTo>
                  <a:pt x="1742257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0" name="Freeform 19"/>
          <p:cNvSpPr/>
          <p:nvPr/>
        </p:nvSpPr>
        <p:spPr>
          <a:xfrm>
            <a:off x="1873295" y="1744339"/>
            <a:ext cx="215982" cy="1684661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84661"/>
                </a:lnTo>
                <a:lnTo>
                  <a:pt x="215982" y="1684661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1" name="Freeform 20"/>
          <p:cNvSpPr/>
          <p:nvPr/>
        </p:nvSpPr>
        <p:spPr>
          <a:xfrm>
            <a:off x="1873295" y="1744339"/>
            <a:ext cx="215982" cy="66234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62345"/>
                </a:lnTo>
                <a:lnTo>
                  <a:pt x="215982" y="66234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2" name="Freeform 21"/>
          <p:cNvSpPr/>
          <p:nvPr/>
        </p:nvSpPr>
        <p:spPr>
          <a:xfrm>
            <a:off x="2449248" y="722022"/>
            <a:ext cx="3484514" cy="3023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484514" y="0"/>
                </a:moveTo>
                <a:lnTo>
                  <a:pt x="3484514" y="151187"/>
                </a:lnTo>
                <a:lnTo>
                  <a:pt x="0" y="151187"/>
                </a:lnTo>
                <a:lnTo>
                  <a:pt x="0" y="302375"/>
                </a:ln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sp>
      <p:sp>
        <p:nvSpPr>
          <p:cNvPr id="23" name="Freeform 22"/>
          <p:cNvSpPr/>
          <p:nvPr/>
        </p:nvSpPr>
        <p:spPr>
          <a:xfrm>
            <a:off x="5213822" y="208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Security Services</a:t>
            </a:r>
          </a:p>
        </p:txBody>
      </p:sp>
      <p:sp>
        <p:nvSpPr>
          <p:cNvPr id="24" name="Freeform 23"/>
          <p:cNvSpPr/>
          <p:nvPr/>
        </p:nvSpPr>
        <p:spPr>
          <a:xfrm>
            <a:off x="1814946" y="1024396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25" name="Freeform 24"/>
          <p:cNvSpPr/>
          <p:nvPr/>
        </p:nvSpPr>
        <p:spPr>
          <a:xfrm>
            <a:off x="2089279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Peer Entity Authentication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089279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Origin Authentication</a:t>
            </a:r>
          </a:p>
        </p:txBody>
      </p:sp>
      <p:sp>
        <p:nvSpPr>
          <p:cNvPr id="27" name="Freeform 26"/>
          <p:cNvSpPr/>
          <p:nvPr/>
        </p:nvSpPr>
        <p:spPr>
          <a:xfrm>
            <a:off x="3471565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Access Control</a:t>
            </a:r>
          </a:p>
        </p:txBody>
      </p:sp>
      <p:sp>
        <p:nvSpPr>
          <p:cNvPr id="28" name="Freeform 27"/>
          <p:cNvSpPr/>
          <p:nvPr/>
        </p:nvSpPr>
        <p:spPr>
          <a:xfrm>
            <a:off x="5213822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Confidentiality</a:t>
            </a:r>
          </a:p>
        </p:txBody>
      </p:sp>
      <p:sp>
        <p:nvSpPr>
          <p:cNvPr id="29" name="Freeform 28"/>
          <p:cNvSpPr/>
          <p:nvPr/>
        </p:nvSpPr>
        <p:spPr>
          <a:xfrm>
            <a:off x="5573793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Confidentiality</a:t>
            </a:r>
          </a:p>
        </p:txBody>
      </p:sp>
      <p:sp>
        <p:nvSpPr>
          <p:cNvPr id="30" name="Freeform 29"/>
          <p:cNvSpPr/>
          <p:nvPr/>
        </p:nvSpPr>
        <p:spPr>
          <a:xfrm>
            <a:off x="5573793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Confidentiality</a:t>
            </a:r>
          </a:p>
        </p:txBody>
      </p:sp>
      <p:sp>
        <p:nvSpPr>
          <p:cNvPr id="31" name="Freeform 30"/>
          <p:cNvSpPr/>
          <p:nvPr/>
        </p:nvSpPr>
        <p:spPr>
          <a:xfrm>
            <a:off x="5573793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Repeat Confidentiality</a:t>
            </a:r>
          </a:p>
        </p:txBody>
      </p:sp>
      <p:sp>
        <p:nvSpPr>
          <p:cNvPr id="32" name="Freeform 31"/>
          <p:cNvSpPr/>
          <p:nvPr/>
        </p:nvSpPr>
        <p:spPr>
          <a:xfrm>
            <a:off x="5573793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Traffic Flow Confidentiality</a:t>
            </a:r>
          </a:p>
        </p:txBody>
      </p:sp>
      <p:sp>
        <p:nvSpPr>
          <p:cNvPr id="33" name="Freeform 32"/>
          <p:cNvSpPr/>
          <p:nvPr/>
        </p:nvSpPr>
        <p:spPr>
          <a:xfrm>
            <a:off x="6956079" y="1024397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Data Integrity</a:t>
            </a:r>
          </a:p>
        </p:txBody>
      </p:sp>
      <p:sp>
        <p:nvSpPr>
          <p:cNvPr id="34" name="Freeform 33"/>
          <p:cNvSpPr/>
          <p:nvPr/>
        </p:nvSpPr>
        <p:spPr>
          <a:xfrm>
            <a:off x="7316050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recovery</a:t>
            </a:r>
          </a:p>
        </p:txBody>
      </p:sp>
      <p:sp>
        <p:nvSpPr>
          <p:cNvPr id="35" name="Freeform 34"/>
          <p:cNvSpPr/>
          <p:nvPr/>
        </p:nvSpPr>
        <p:spPr>
          <a:xfrm>
            <a:off x="7316050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Integrity with out recovery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316050" y="4091345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Integrity</a:t>
            </a:r>
          </a:p>
        </p:txBody>
      </p:sp>
      <p:sp>
        <p:nvSpPr>
          <p:cNvPr id="37" name="Freeform 36"/>
          <p:cNvSpPr/>
          <p:nvPr/>
        </p:nvSpPr>
        <p:spPr>
          <a:xfrm>
            <a:off x="7316050" y="5113661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Connection less Integrity</a:t>
            </a:r>
          </a:p>
        </p:txBody>
      </p:sp>
      <p:sp>
        <p:nvSpPr>
          <p:cNvPr id="38" name="Freeform 37"/>
          <p:cNvSpPr/>
          <p:nvPr/>
        </p:nvSpPr>
        <p:spPr>
          <a:xfrm>
            <a:off x="7316050" y="6135978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Selective Field Connection less Integrity</a:t>
            </a:r>
          </a:p>
        </p:txBody>
      </p:sp>
      <p:sp>
        <p:nvSpPr>
          <p:cNvPr id="39" name="Freeform 38"/>
          <p:cNvSpPr/>
          <p:nvPr/>
        </p:nvSpPr>
        <p:spPr>
          <a:xfrm>
            <a:off x="8698337" y="1024397"/>
            <a:ext cx="1678717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</a:t>
            </a:r>
          </a:p>
        </p:txBody>
      </p:sp>
      <p:sp>
        <p:nvSpPr>
          <p:cNvPr id="40" name="Freeform 39"/>
          <p:cNvSpPr/>
          <p:nvPr/>
        </p:nvSpPr>
        <p:spPr>
          <a:xfrm>
            <a:off x="9058307" y="2046713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Origin</a:t>
            </a:r>
          </a:p>
        </p:txBody>
      </p:sp>
      <p:sp>
        <p:nvSpPr>
          <p:cNvPr id="41" name="Freeform 40"/>
          <p:cNvSpPr/>
          <p:nvPr/>
        </p:nvSpPr>
        <p:spPr>
          <a:xfrm>
            <a:off x="9058307" y="3069029"/>
            <a:ext cx="1439881" cy="719940"/>
          </a:xfrm>
          <a:custGeom>
            <a:avLst/>
            <a:gdLst>
              <a:gd name="connsiteX0" fmla="*/ 0 w 1439881"/>
              <a:gd name="connsiteY0" fmla="*/ 0 h 719940"/>
              <a:gd name="connsiteX1" fmla="*/ 1439881 w 1439881"/>
              <a:gd name="connsiteY1" fmla="*/ 0 h 719940"/>
              <a:gd name="connsiteX2" fmla="*/ 1439881 w 1439881"/>
              <a:gd name="connsiteY2" fmla="*/ 719940 h 719940"/>
              <a:gd name="connsiteX3" fmla="*/ 0 w 1439881"/>
              <a:gd name="connsiteY3" fmla="*/ 719940 h 719940"/>
              <a:gd name="connsiteX4" fmla="*/ 0 w 1439881"/>
              <a:gd name="connsiteY4" fmla="*/ 0 h 71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81" h="719940">
                <a:moveTo>
                  <a:pt x="0" y="0"/>
                </a:moveTo>
                <a:lnTo>
                  <a:pt x="1439881" y="0"/>
                </a:lnTo>
                <a:lnTo>
                  <a:pt x="1439881" y="719940"/>
                </a:lnTo>
                <a:lnTo>
                  <a:pt x="0" y="71994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/>
              <a:t>Non Repudiation Destination</a:t>
            </a:r>
          </a:p>
        </p:txBody>
      </p:sp>
    </p:spTree>
    <p:extLst>
      <p:ext uri="{BB962C8B-B14F-4D97-AF65-F5344CB8AC3E}">
        <p14:creationId xmlns:p14="http://schemas.microsoft.com/office/powerpoint/2010/main" val="250557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Non Repudiation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Nonrepudiation</a:t>
            </a:r>
            <a:r>
              <a:rPr lang="en-IN" dirty="0"/>
              <a:t> is the assurance that someone cannot deny something. </a:t>
            </a:r>
          </a:p>
          <a:p>
            <a:r>
              <a:rPr lang="en-IN" dirty="0"/>
              <a:t>Typically, nonrepudiation refers to the ability to ensure that a communication cannot deny the authenticity of their signature on a document or the sending of a message that they originated.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92244" y="3433217"/>
            <a:ext cx="2016224" cy="2681115"/>
            <a:chOff x="6336196" y="3717032"/>
            <a:chExt cx="1625397" cy="19356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196" y="3717032"/>
              <a:ext cx="1625397" cy="162539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913369" y="5363841"/>
              <a:ext cx="845050" cy="288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Bank</a:t>
              </a:r>
              <a:endParaRPr lang="en-IN" sz="2400" dirty="0"/>
            </a:p>
          </p:txBody>
        </p:sp>
      </p:grpSp>
      <p:sp>
        <p:nvSpPr>
          <p:cNvPr id="11" name="Line Callout 1 10"/>
          <p:cNvSpPr/>
          <p:nvPr/>
        </p:nvSpPr>
        <p:spPr>
          <a:xfrm>
            <a:off x="3117790" y="3581616"/>
            <a:ext cx="2942207" cy="999512"/>
          </a:xfrm>
          <a:prstGeom prst="borderCallout1">
            <a:avLst>
              <a:gd name="adj1" fmla="val 51487"/>
              <a:gd name="adj2" fmla="val 100132"/>
              <a:gd name="adj3" fmla="val 49796"/>
              <a:gd name="adj4" fmla="val 181883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Transfer Rs. 1,00,000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to Bank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3153794" y="4941168"/>
            <a:ext cx="2942207" cy="1244814"/>
          </a:xfrm>
          <a:prstGeom prst="borderCallout1">
            <a:avLst>
              <a:gd name="adj1" fmla="val 51487"/>
              <a:gd name="adj2" fmla="val 100132"/>
              <a:gd name="adj3" fmla="val 51614"/>
              <a:gd name="adj4" fmla="val 177686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I have never requested to transfer Rs. 1,00,000 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to Bank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847529" y="4054815"/>
            <a:ext cx="1035199" cy="1256818"/>
            <a:chOff x="751626" y="3465004"/>
            <a:chExt cx="1035199" cy="12568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93" y="3465004"/>
              <a:ext cx="857250" cy="85725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51626" y="4260157"/>
              <a:ext cx="1035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User</a:t>
              </a:r>
              <a:r>
                <a:rPr lang="en-IN" sz="2400" dirty="0"/>
                <a:t> A</a:t>
              </a:r>
              <a:endParaRPr lang="en-IN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100344" y="4541058"/>
            <a:ext cx="2644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After few days</a:t>
            </a:r>
          </a:p>
        </p:txBody>
      </p:sp>
    </p:spTree>
    <p:extLst>
      <p:ext uri="{BB962C8B-B14F-4D97-AF65-F5344CB8AC3E}">
        <p14:creationId xmlns:p14="http://schemas.microsoft.com/office/powerpoint/2010/main" val="363374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Repudiation (Cont…)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</a:rPr>
              <a:t>Nonrepudiation-Origin:</a:t>
            </a:r>
            <a:r>
              <a:rPr lang="en-IN" dirty="0"/>
              <a:t> </a:t>
            </a:r>
          </a:p>
          <a:p>
            <a:pPr lvl="1"/>
            <a:r>
              <a:rPr lang="en-IN" dirty="0"/>
              <a:t>Proof that the message was sent by the specified party.</a:t>
            </a:r>
          </a:p>
          <a:p>
            <a:r>
              <a:rPr lang="en-IN" b="1" dirty="0">
                <a:solidFill>
                  <a:srgbClr val="C00000"/>
                </a:solidFill>
              </a:rPr>
              <a:t>Nonrepudiation-Destination:</a:t>
            </a:r>
            <a:r>
              <a:rPr lang="en-IN" dirty="0">
                <a:solidFill>
                  <a:srgbClr val="C00000"/>
                </a:solidFill>
              </a:rPr>
              <a:t> </a:t>
            </a:r>
          </a:p>
          <a:p>
            <a:pPr lvl="1"/>
            <a:r>
              <a:rPr lang="en-IN" dirty="0"/>
              <a:t>Proof that the message was received by the specified party.</a:t>
            </a:r>
          </a:p>
        </p:txBody>
      </p:sp>
    </p:spTree>
    <p:extLst>
      <p:ext uri="{BB962C8B-B14F-4D97-AF65-F5344CB8AC3E}">
        <p14:creationId xmlns:p14="http://schemas.microsoft.com/office/powerpoint/2010/main" val="169143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rgbClr val="C00000"/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0" scaled="1"/>
                  <a:tileRect/>
                </a:gradFill>
              </a:rPr>
              <a:t>Security Mechanisms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931A0-987B-89A6-642E-12D361F76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2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&amp; Network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Information ?</a:t>
            </a:r>
          </a:p>
          <a:p>
            <a:pPr lvl="1"/>
            <a:r>
              <a:rPr lang="en-IN" sz="2400" dirty="0"/>
              <a:t>The processed form of data or </a:t>
            </a:r>
            <a:r>
              <a:rPr lang="en-IN" sz="2400" dirty="0">
                <a:solidFill>
                  <a:srgbClr val="C00000"/>
                </a:solidFill>
              </a:rPr>
              <a:t>meaningful data </a:t>
            </a:r>
            <a:r>
              <a:rPr lang="en-IN" sz="2400" dirty="0"/>
              <a:t>is called information. Basically, information is the message that is being conveyed.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b="1" dirty="0"/>
              <a:t>What is Security ?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Computer Security: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dirty="0"/>
              <a:t>Generic name for the </a:t>
            </a:r>
            <a:r>
              <a:rPr lang="en-US" sz="2400" dirty="0">
                <a:solidFill>
                  <a:srgbClr val="C00000"/>
                </a:solidFill>
              </a:rPr>
              <a:t>collection of tools designed to protect data.</a:t>
            </a:r>
            <a:endParaRPr lang="en-US" sz="2400" b="1" dirty="0">
              <a:solidFill>
                <a:srgbClr val="C00000"/>
              </a:solidFill>
            </a:endParaRPr>
          </a:p>
          <a:p>
            <a:pPr marL="85725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C00000"/>
                </a:solidFill>
              </a:rPr>
              <a:t>Network and Internet Security: </a:t>
            </a:r>
            <a:r>
              <a:rPr lang="en-US" sz="2400" dirty="0"/>
              <a:t>Measures to </a:t>
            </a:r>
            <a:r>
              <a:rPr lang="en-US" sz="2400" dirty="0">
                <a:solidFill>
                  <a:srgbClr val="C00000"/>
                </a:solidFill>
              </a:rPr>
              <a:t>protect data </a:t>
            </a:r>
            <a:r>
              <a:rPr lang="en-US" sz="2400" dirty="0"/>
              <a:t>during their transmission </a:t>
            </a:r>
            <a:r>
              <a:rPr lang="en-US" sz="2400" dirty="0">
                <a:solidFill>
                  <a:srgbClr val="C00000"/>
                </a:solidFill>
              </a:rPr>
              <a:t>over a collection of interconnected networks.</a:t>
            </a:r>
            <a:endParaRPr lang="en-US" sz="24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959D7B-D970-3111-1C49-66210189E3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8899030"/>
              </p:ext>
            </p:extLst>
          </p:nvPr>
        </p:nvGraphicFramePr>
        <p:xfrm>
          <a:off x="2412144" y="2188398"/>
          <a:ext cx="7091451" cy="832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043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B18106-BD99-DC4C-A279-A548E82D4B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3E6866-959E-9348-898F-50BC06FA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D272B4C-D272-9B40-83A1-0C8FAD23D2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93BC04-93E6-9342-8DB6-CEBF6B398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160D76-6246-0547-862F-9F9B06A494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Mechanisms (X.800)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Techniques designed to prevent, detect or recover from attacks</a:t>
            </a:r>
          </a:p>
          <a:p>
            <a:r>
              <a:rPr lang="en-US" dirty="0"/>
              <a:t>No single mechanism can provide all services.</a:t>
            </a:r>
          </a:p>
          <a:p>
            <a:r>
              <a:rPr lang="en-US" dirty="0"/>
              <a:t>Common in most mechanisms: cryptographic techniques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Specific security mechanisms: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Integrated into the appropriate protocol layer in order to provide some of the OSI security services.</a:t>
            </a:r>
          </a:p>
          <a:p>
            <a:r>
              <a:rPr lang="en-US" b="1" dirty="0">
                <a:solidFill>
                  <a:srgbClr val="C00000"/>
                </a:solidFill>
              </a:rPr>
              <a:t>Pervasive security mechanisms: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Not integrated to any particular OSI security service or protocol layer.</a:t>
            </a:r>
          </a:p>
        </p:txBody>
      </p:sp>
    </p:spTree>
    <p:extLst>
      <p:ext uri="{BB962C8B-B14F-4D97-AF65-F5344CB8AC3E}">
        <p14:creationId xmlns:p14="http://schemas.microsoft.com/office/powerpoint/2010/main" val="270661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Mechanism (Specific security)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Encipherment:</a:t>
            </a:r>
            <a:r>
              <a:rPr lang="en-US" dirty="0"/>
              <a:t> Hiding or covering data using mathematical algorithms. </a:t>
            </a:r>
          </a:p>
          <a:p>
            <a:r>
              <a:rPr lang="en-US" b="1" dirty="0">
                <a:solidFill>
                  <a:srgbClr val="C00000"/>
                </a:solidFill>
              </a:rPr>
              <a:t>Digital Signature: </a:t>
            </a:r>
            <a:r>
              <a:rPr lang="en-US" dirty="0"/>
              <a:t>The sender can electronically sign the data and the receiver can electronically verify the signature.</a:t>
            </a:r>
          </a:p>
          <a:p>
            <a:r>
              <a:rPr lang="en-US" b="1" dirty="0">
                <a:solidFill>
                  <a:srgbClr val="C00000"/>
                </a:solidFill>
              </a:rPr>
              <a:t>Access Control: </a:t>
            </a:r>
            <a:r>
              <a:rPr lang="en-US" dirty="0"/>
              <a:t>A variety of mechanisms that enforce access rights to resources.</a:t>
            </a:r>
          </a:p>
          <a:p>
            <a:r>
              <a:rPr lang="en-US" b="1" dirty="0">
                <a:solidFill>
                  <a:srgbClr val="C00000"/>
                </a:solidFill>
              </a:rPr>
              <a:t>Data Integrity: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dirty="0"/>
              <a:t>A variety of mechanisms used to assure the integrity of a data unit or stream of data units.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17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Mechanism (Specific security)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Authentication Exchange:</a:t>
            </a:r>
            <a:r>
              <a:rPr lang="en-IN" b="1" dirty="0"/>
              <a:t> </a:t>
            </a:r>
            <a:r>
              <a:rPr lang="en-IN" dirty="0"/>
              <a:t>Two entities exchange some messages to prove their identity to each other.</a:t>
            </a:r>
            <a:endParaRPr lang="en-IN" b="1" dirty="0">
              <a:solidFill>
                <a:schemeClr val="tx2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Traffic Padding: </a:t>
            </a:r>
            <a:r>
              <a:rPr lang="en-IN" dirty="0"/>
              <a:t>The insertion of bits into gaps in a data stream to frustrate traffic analysis attempts.</a:t>
            </a:r>
          </a:p>
          <a:p>
            <a:r>
              <a:rPr lang="en-IN" b="1" dirty="0">
                <a:solidFill>
                  <a:srgbClr val="C00000"/>
                </a:solidFill>
              </a:rPr>
              <a:t>Routing Control: </a:t>
            </a:r>
            <a:r>
              <a:rPr lang="en-IN" dirty="0"/>
              <a:t>Selecting and continuously changing routes between sender and receiver to prevent opponent(attacker) from eavesdropping.</a:t>
            </a:r>
          </a:p>
          <a:p>
            <a:r>
              <a:rPr lang="en-IN" b="1" dirty="0">
                <a:solidFill>
                  <a:srgbClr val="C00000"/>
                </a:solidFill>
              </a:rPr>
              <a:t>Notarization: </a:t>
            </a:r>
            <a:r>
              <a:rPr lang="en-IN" dirty="0"/>
              <a:t>The use of a trusted third party to assure and control the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183861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for Network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75932-9BFC-1F55-34BC-2E0CF028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27234" y="2924944"/>
            <a:ext cx="637084" cy="14041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sz="2400" dirty="0"/>
              <a:t>Message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05628" y="2420855"/>
            <a:ext cx="1070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Sender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47511" y="2924944"/>
            <a:ext cx="720080" cy="14041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sz="2400" dirty="0"/>
              <a:t>Secure</a:t>
            </a:r>
          </a:p>
          <a:p>
            <a:pPr algn="ctr"/>
            <a:r>
              <a:rPr lang="en-IN" sz="2400" dirty="0"/>
              <a:t>Message</a:t>
            </a:r>
          </a:p>
        </p:txBody>
      </p:sp>
      <p:sp>
        <p:nvSpPr>
          <p:cNvPr id="13" name="Oval 12"/>
          <p:cNvSpPr/>
          <p:nvPr/>
        </p:nvSpPr>
        <p:spPr>
          <a:xfrm>
            <a:off x="3176594" y="3371092"/>
            <a:ext cx="540060" cy="50405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5" name="Straight Connector 14"/>
          <p:cNvCxnSpPr>
            <a:stCxn id="10" idx="3"/>
            <a:endCxn id="13" idx="2"/>
          </p:cNvCxnSpPr>
          <p:nvPr/>
        </p:nvCxnSpPr>
        <p:spPr>
          <a:xfrm flipV="1">
            <a:off x="2464318" y="3623120"/>
            <a:ext cx="712276" cy="39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6"/>
            <a:endCxn id="12" idx="1"/>
          </p:cNvCxnSpPr>
          <p:nvPr/>
        </p:nvCxnSpPr>
        <p:spPr>
          <a:xfrm>
            <a:off x="3716655" y="3623120"/>
            <a:ext cx="630857" cy="3902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4"/>
          </p:cNvCxnSpPr>
          <p:nvPr/>
        </p:nvCxnSpPr>
        <p:spPr>
          <a:xfrm flipH="1">
            <a:off x="3444264" y="3875148"/>
            <a:ext cx="2361" cy="777988"/>
          </a:xfrm>
          <a:prstGeom prst="line">
            <a:avLst/>
          </a:prstGeom>
          <a:ln w="254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42971" y="4590507"/>
            <a:ext cx="1608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</a:t>
            </a:r>
          </a:p>
          <a:p>
            <a:pPr algn="ctr"/>
            <a:r>
              <a:rPr lang="en-IN" sz="2000" dirty="0"/>
              <a:t>Information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54699" y="2734549"/>
            <a:ext cx="2121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Security -related Transformation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249571" y="2921042"/>
            <a:ext cx="701423" cy="14041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sz="2400" dirty="0"/>
              <a:t>Secure</a:t>
            </a:r>
          </a:p>
          <a:p>
            <a:pPr algn="ctr"/>
            <a:r>
              <a:rPr lang="en-IN" sz="2400" dirty="0"/>
              <a:t>Message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61621" y="2381222"/>
            <a:ext cx="125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Recipient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834186" y="2921042"/>
            <a:ext cx="637200" cy="14041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IN" sz="2400" dirty="0"/>
              <a:t>Message</a:t>
            </a:r>
          </a:p>
        </p:txBody>
      </p:sp>
      <p:sp>
        <p:nvSpPr>
          <p:cNvPr id="28" name="Oval 27"/>
          <p:cNvSpPr/>
          <p:nvPr/>
        </p:nvSpPr>
        <p:spPr>
          <a:xfrm>
            <a:off x="8663269" y="3367190"/>
            <a:ext cx="540060" cy="50405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9" name="Straight Connector 28"/>
          <p:cNvCxnSpPr>
            <a:stCxn id="25" idx="3"/>
            <a:endCxn id="28" idx="2"/>
          </p:cNvCxnSpPr>
          <p:nvPr/>
        </p:nvCxnSpPr>
        <p:spPr>
          <a:xfrm flipV="1">
            <a:off x="7950993" y="3619218"/>
            <a:ext cx="712276" cy="390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8" idx="6"/>
            <a:endCxn id="27" idx="1"/>
          </p:cNvCxnSpPr>
          <p:nvPr/>
        </p:nvCxnSpPr>
        <p:spPr>
          <a:xfrm>
            <a:off x="9203330" y="3619218"/>
            <a:ext cx="630857" cy="3902"/>
          </a:xfrm>
          <a:prstGeom prst="straightConnector1">
            <a:avLst/>
          </a:prstGeom>
          <a:ln w="254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8" idx="4"/>
          </p:cNvCxnSpPr>
          <p:nvPr/>
        </p:nvCxnSpPr>
        <p:spPr>
          <a:xfrm flipH="1">
            <a:off x="8930939" y="3871246"/>
            <a:ext cx="2361" cy="777988"/>
          </a:xfrm>
          <a:prstGeom prst="line">
            <a:avLst/>
          </a:prstGeom>
          <a:ln w="254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29646" y="4586605"/>
            <a:ext cx="160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</a:t>
            </a:r>
          </a:p>
          <a:p>
            <a:pPr algn="ctr"/>
            <a:r>
              <a:rPr lang="en-IN" sz="2000" dirty="0"/>
              <a:t>Information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841374" y="2730647"/>
            <a:ext cx="2121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Security -related Transformation</a:t>
            </a:r>
          </a:p>
        </p:txBody>
      </p:sp>
      <p:sp>
        <p:nvSpPr>
          <p:cNvPr id="35" name="Flowchart: Direct Access Storage 34"/>
          <p:cNvSpPr/>
          <p:nvPr/>
        </p:nvSpPr>
        <p:spPr>
          <a:xfrm rot="10800000">
            <a:off x="5428204" y="3408293"/>
            <a:ext cx="1368152" cy="421850"/>
          </a:xfrm>
          <a:prstGeom prst="flowChartMagneticDrum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Arrow Connector 36"/>
          <p:cNvCxnSpPr>
            <a:stCxn id="12" idx="3"/>
            <a:endCxn id="35" idx="4"/>
          </p:cNvCxnSpPr>
          <p:nvPr/>
        </p:nvCxnSpPr>
        <p:spPr>
          <a:xfrm flipV="1">
            <a:off x="5067592" y="3619218"/>
            <a:ext cx="360613" cy="780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1"/>
            <a:endCxn id="25" idx="1"/>
          </p:cNvCxnSpPr>
          <p:nvPr/>
        </p:nvCxnSpPr>
        <p:spPr>
          <a:xfrm>
            <a:off x="6796356" y="3619218"/>
            <a:ext cx="453214" cy="390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30084" y="914401"/>
            <a:ext cx="3111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Trusted third party</a:t>
            </a:r>
          </a:p>
          <a:p>
            <a:pPr algn="ctr"/>
            <a:r>
              <a:rPr lang="en-IN" sz="2000" dirty="0"/>
              <a:t>(e.g., arbiter, distributer</a:t>
            </a:r>
          </a:p>
          <a:p>
            <a:pPr algn="ctr"/>
            <a:r>
              <a:rPr lang="en-IN" sz="2000" dirty="0"/>
              <a:t>of secret information)</a:t>
            </a:r>
          </a:p>
        </p:txBody>
      </p:sp>
      <p:cxnSp>
        <p:nvCxnSpPr>
          <p:cNvPr id="42" name="Straight Arrow Connector 41"/>
          <p:cNvCxnSpPr>
            <a:cxnSpLocks/>
            <a:endCxn id="40" idx="1"/>
          </p:cNvCxnSpPr>
          <p:nvPr/>
        </p:nvCxnSpPr>
        <p:spPr>
          <a:xfrm flipV="1">
            <a:off x="2279577" y="1422233"/>
            <a:ext cx="2450507" cy="92767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40" idx="3"/>
            <a:endCxn id="26" idx="0"/>
          </p:cNvCxnSpPr>
          <p:nvPr/>
        </p:nvCxnSpPr>
        <p:spPr>
          <a:xfrm>
            <a:off x="7841374" y="1422233"/>
            <a:ext cx="2249711" cy="95898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40" idx="2"/>
            <a:endCxn id="35" idx="2"/>
          </p:cNvCxnSpPr>
          <p:nvPr/>
        </p:nvCxnSpPr>
        <p:spPr>
          <a:xfrm flipH="1">
            <a:off x="6112280" y="1930064"/>
            <a:ext cx="173449" cy="147822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81968" y="4898950"/>
            <a:ext cx="148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Opponent</a:t>
            </a:r>
          </a:p>
          <a:p>
            <a:pPr algn="ctr"/>
            <a:r>
              <a:rPr lang="en-IN" sz="2000" dirty="0"/>
              <a:t>(Attacker)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6112280" y="3911562"/>
            <a:ext cx="8772" cy="1068806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41782" y="2686435"/>
            <a:ext cx="1176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Info.</a:t>
            </a:r>
          </a:p>
          <a:p>
            <a:pPr algn="ctr"/>
            <a:r>
              <a:rPr lang="en-IN" sz="2000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7322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23" grpId="0"/>
      <p:bldP spid="24" grpId="0"/>
      <p:bldP spid="25" grpId="0" animBg="1"/>
      <p:bldP spid="26" grpId="0"/>
      <p:bldP spid="27" grpId="0" animBg="1"/>
      <p:bldP spid="28" grpId="0" animBg="1"/>
      <p:bldP spid="32" grpId="0"/>
      <p:bldP spid="33" grpId="0"/>
      <p:bldP spid="35" grpId="0" animBg="1"/>
      <p:bldP spid="40" grpId="0"/>
      <p:bldP spid="47" grpId="0"/>
      <p:bldP spid="5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Encryption and Decryption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27CE-5FBD-3CD3-9B7B-2307CFDA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4799" y="2642833"/>
            <a:ext cx="1166817" cy="75608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Sender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80375" y="2636113"/>
            <a:ext cx="1397832" cy="75608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Receiver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89296" y="2644747"/>
            <a:ext cx="1568086" cy="75608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Encryption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42776" y="2636113"/>
            <a:ext cx="1486050" cy="756084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Decryption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02066" y="2602339"/>
            <a:ext cx="88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f7#er</a:t>
            </a:r>
            <a:endParaRPr lang="en-IN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2661616" y="3020875"/>
            <a:ext cx="1127680" cy="19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26946" y="2620765"/>
            <a:ext cx="840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Hello</a:t>
            </a:r>
            <a:endParaRPr lang="en-IN" dirty="0"/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5357382" y="3014155"/>
            <a:ext cx="1785394" cy="8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8628826" y="3014155"/>
            <a:ext cx="8515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28825" y="2600106"/>
            <a:ext cx="887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Hello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839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/>
      <p:bldP spid="15" grpId="0"/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Symmetric Cipher Model (Conventional Encryption)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75" y="2345419"/>
            <a:ext cx="812800" cy="81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431705" y="2189373"/>
            <a:ext cx="1332149" cy="129614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2419195"/>
            <a:ext cx="787152" cy="787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670611" y="2160998"/>
            <a:ext cx="1332149" cy="129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2" y="1655916"/>
            <a:ext cx="476316" cy="476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5834" y="3538168"/>
            <a:ext cx="125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input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5836" y="3474024"/>
            <a:ext cx="122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003" y="3474023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Encryption Algorithm</a:t>
            </a:r>
          </a:p>
          <a:p>
            <a:pPr algn="ctr"/>
            <a:r>
              <a:rPr lang="en-IN" sz="2000" dirty="0"/>
              <a:t>(e.g. AES)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0909" y="3429589"/>
            <a:ext cx="269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Decryption Algorithm</a:t>
            </a:r>
          </a:p>
          <a:p>
            <a:pPr algn="ctr"/>
            <a:r>
              <a:rPr lang="en-IN" sz="2000" dirty="0"/>
              <a:t>(reverse of encryption algorithm)</a:t>
            </a:r>
          </a:p>
        </p:txBody>
      </p:sp>
      <p:cxnSp>
        <p:nvCxnSpPr>
          <p:cNvPr id="21" name="Straight Arrow Connector 20"/>
          <p:cNvCxnSpPr>
            <a:cxnSpLocks/>
            <a:endCxn id="7" idx="1"/>
          </p:cNvCxnSpPr>
          <p:nvPr/>
        </p:nvCxnSpPr>
        <p:spPr>
          <a:xfrm>
            <a:off x="2345806" y="2835733"/>
            <a:ext cx="1085899" cy="1712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1" idx="1"/>
          </p:cNvCxnSpPr>
          <p:nvPr/>
        </p:nvCxnSpPr>
        <p:spPr>
          <a:xfrm flipV="1">
            <a:off x="4763854" y="2809071"/>
            <a:ext cx="2906757" cy="28375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0" idx="1"/>
          </p:cNvCxnSpPr>
          <p:nvPr/>
        </p:nvCxnSpPr>
        <p:spPr>
          <a:xfrm>
            <a:off x="9002759" y="2809071"/>
            <a:ext cx="736242" cy="3701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3218" y="700560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7381" y="3184331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26" y="1634863"/>
            <a:ext cx="476316" cy="4763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53430" y="636249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2031" y="1789263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41620" y="2094129"/>
            <a:ext cx="164928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Transmitted</a:t>
            </a:r>
          </a:p>
          <a:p>
            <a:pPr algn="ctr"/>
            <a:r>
              <a:rPr lang="en-IN" sz="2000" dirty="0"/>
              <a:t>cipher text</a:t>
            </a:r>
          </a:p>
          <a:p>
            <a:pPr algn="ctr"/>
            <a:endParaRPr lang="en-IN" sz="1100" dirty="0"/>
          </a:p>
          <a:p>
            <a:pPr algn="ctr"/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E(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8236" y="4426558"/>
            <a:ext cx="11755598" cy="18362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An original message is known as the </a:t>
            </a:r>
            <a:r>
              <a:rPr lang="en-IN" sz="2400" b="1" dirty="0">
                <a:solidFill>
                  <a:srgbClr val="C00000"/>
                </a:solidFill>
              </a:rPr>
              <a:t>plaintext</a:t>
            </a:r>
            <a:r>
              <a:rPr lang="en-IN" sz="2400" dirty="0">
                <a:solidFill>
                  <a:schemeClr val="tx1"/>
                </a:solidFill>
              </a:rPr>
              <a:t>,</a:t>
            </a:r>
            <a:r>
              <a:rPr lang="en-IN" sz="2400" b="1" dirty="0">
                <a:solidFill>
                  <a:schemeClr val="tx1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while the coded message is called the</a:t>
            </a:r>
            <a:r>
              <a:rPr lang="en-IN" sz="2400" b="1" dirty="0">
                <a:solidFill>
                  <a:schemeClr val="tx1"/>
                </a:solidFill>
              </a:rPr>
              <a:t> </a:t>
            </a:r>
            <a:r>
              <a:rPr lang="en-IN" sz="2400" b="1" dirty="0" err="1">
                <a:solidFill>
                  <a:srgbClr val="C00000"/>
                </a:solidFill>
              </a:rPr>
              <a:t>ciphertext</a:t>
            </a:r>
            <a:r>
              <a:rPr lang="en-IN" sz="2400" dirty="0">
                <a:solidFill>
                  <a:schemeClr val="tx1"/>
                </a:solidFill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The process of converting from plaintext to </a:t>
            </a:r>
            <a:r>
              <a:rPr lang="en-IN" sz="2400" dirty="0" err="1">
                <a:solidFill>
                  <a:schemeClr val="tx1"/>
                </a:solidFill>
              </a:rPr>
              <a:t>ciphertext</a:t>
            </a:r>
            <a:r>
              <a:rPr lang="en-IN" sz="2400" dirty="0">
                <a:solidFill>
                  <a:schemeClr val="tx1"/>
                </a:solidFill>
              </a:rPr>
              <a:t> is known as </a:t>
            </a:r>
            <a:r>
              <a:rPr lang="en-IN" sz="2400" b="1" dirty="0">
                <a:solidFill>
                  <a:srgbClr val="C00000"/>
                </a:solidFill>
              </a:rPr>
              <a:t>enciphering</a:t>
            </a:r>
            <a:r>
              <a:rPr lang="en-IN" sz="2400" dirty="0">
                <a:solidFill>
                  <a:schemeClr val="tx1"/>
                </a:solidFill>
              </a:rPr>
              <a:t> or </a:t>
            </a:r>
            <a:r>
              <a:rPr lang="en-IN" sz="2400" b="1" dirty="0">
                <a:solidFill>
                  <a:srgbClr val="C00000"/>
                </a:solidFill>
              </a:rPr>
              <a:t>encryption</a:t>
            </a:r>
            <a:r>
              <a:rPr lang="en-IN" sz="2400" dirty="0">
                <a:solidFill>
                  <a:schemeClr val="tx1"/>
                </a:solidFill>
              </a:rPr>
              <a:t>; restoring the plaintext from the </a:t>
            </a:r>
            <a:r>
              <a:rPr lang="en-IN" sz="2400" dirty="0" err="1">
                <a:solidFill>
                  <a:schemeClr val="tx1"/>
                </a:solidFill>
              </a:rPr>
              <a:t>ciphertext</a:t>
            </a:r>
            <a:r>
              <a:rPr lang="en-IN" sz="2400" dirty="0">
                <a:solidFill>
                  <a:schemeClr val="tx1"/>
                </a:solidFill>
              </a:rPr>
              <a:t> is </a:t>
            </a:r>
            <a:r>
              <a:rPr lang="en-IN" sz="2400" b="1" dirty="0">
                <a:solidFill>
                  <a:srgbClr val="C00000"/>
                </a:solidFill>
              </a:rPr>
              <a:t>deciphering</a:t>
            </a:r>
            <a:r>
              <a:rPr lang="en-IN" sz="2400" dirty="0">
                <a:solidFill>
                  <a:schemeClr val="tx1"/>
                </a:solidFill>
              </a:rPr>
              <a:t> or </a:t>
            </a:r>
            <a:r>
              <a:rPr lang="en-IN" sz="2400" b="1" dirty="0">
                <a:solidFill>
                  <a:srgbClr val="C00000"/>
                </a:solidFill>
              </a:rPr>
              <a:t>decryption</a:t>
            </a:r>
            <a:r>
              <a:rPr lang="en-IN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38044" y="1878586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21590" y="3158219"/>
            <a:ext cx="20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82" y="2135773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41" y="2132232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90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7" grpId="0"/>
      <p:bldP spid="28" grpId="0"/>
      <p:bldP spid="30" grpId="0"/>
      <p:bldP spid="31" grpId="0"/>
      <p:bldP spid="32" grpId="0"/>
      <p:bldP spid="33" grpId="0" animBg="1"/>
      <p:bldP spid="33" grpId="1" animBg="1"/>
      <p:bldP spid="25" grpId="0"/>
      <p:bldP spid="3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Symmetric Cipher Model (Conventional Encryption)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75" y="2345419"/>
            <a:ext cx="812800" cy="81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431705" y="2189373"/>
            <a:ext cx="1332149" cy="129614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2419195"/>
            <a:ext cx="787152" cy="787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670611" y="2160998"/>
            <a:ext cx="1332149" cy="129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2" y="1655916"/>
            <a:ext cx="476316" cy="476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5834" y="3538168"/>
            <a:ext cx="125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input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5836" y="3474024"/>
            <a:ext cx="122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003" y="3474023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Encryption Algorithm</a:t>
            </a:r>
          </a:p>
          <a:p>
            <a:pPr algn="ctr"/>
            <a:r>
              <a:rPr lang="en-IN" sz="2000" dirty="0"/>
              <a:t>(e.g. AES)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0909" y="3429589"/>
            <a:ext cx="269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Decryption Algorithm</a:t>
            </a:r>
          </a:p>
          <a:p>
            <a:pPr algn="ctr"/>
            <a:r>
              <a:rPr lang="en-IN" sz="2000" dirty="0"/>
              <a:t>(reverse of encryption algorithm)</a:t>
            </a:r>
          </a:p>
        </p:txBody>
      </p:sp>
      <p:cxnSp>
        <p:nvCxnSpPr>
          <p:cNvPr id="21" name="Straight Arrow Connector 20"/>
          <p:cNvCxnSpPr>
            <a:cxnSpLocks/>
            <a:endCxn id="7" idx="1"/>
          </p:cNvCxnSpPr>
          <p:nvPr/>
        </p:nvCxnSpPr>
        <p:spPr>
          <a:xfrm>
            <a:off x="2345806" y="2835733"/>
            <a:ext cx="1085899" cy="1712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1" idx="1"/>
          </p:cNvCxnSpPr>
          <p:nvPr/>
        </p:nvCxnSpPr>
        <p:spPr>
          <a:xfrm flipV="1">
            <a:off x="4763854" y="2809071"/>
            <a:ext cx="2906757" cy="28375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0" idx="1"/>
          </p:cNvCxnSpPr>
          <p:nvPr/>
        </p:nvCxnSpPr>
        <p:spPr>
          <a:xfrm>
            <a:off x="9002759" y="2809071"/>
            <a:ext cx="736242" cy="3701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3218" y="700560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7381" y="3184331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26" y="1634863"/>
            <a:ext cx="476316" cy="4763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53430" y="636249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2031" y="1789263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41620" y="2094129"/>
            <a:ext cx="164928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Transmitted</a:t>
            </a:r>
          </a:p>
          <a:p>
            <a:pPr algn="ctr"/>
            <a:r>
              <a:rPr lang="en-IN" sz="2000" dirty="0"/>
              <a:t>cipher text</a:t>
            </a:r>
          </a:p>
          <a:p>
            <a:pPr algn="ctr"/>
            <a:endParaRPr lang="en-IN" sz="1100" dirty="0"/>
          </a:p>
          <a:p>
            <a:pPr algn="ctr"/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E(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8236" y="4417782"/>
            <a:ext cx="11755598" cy="18362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rgbClr val="C00000"/>
                </a:solidFill>
              </a:rPr>
              <a:t>Plaintext</a:t>
            </a:r>
            <a:r>
              <a:rPr lang="en-IN" sz="2400" dirty="0">
                <a:solidFill>
                  <a:schemeClr val="tx1"/>
                </a:solidFill>
              </a:rPr>
              <a:t> is the original intelligible message or data that is fed into the algorithm as input.</a:t>
            </a: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rgbClr val="C00000"/>
                </a:solidFill>
              </a:rPr>
              <a:t>Encryption algorithm </a:t>
            </a:r>
            <a:r>
              <a:rPr lang="en-IN" sz="2400" dirty="0">
                <a:solidFill>
                  <a:schemeClr val="tx1"/>
                </a:solidFill>
              </a:rPr>
              <a:t>performs various substitutions and transformations on the plaintext.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38044" y="1878586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21590" y="3158219"/>
            <a:ext cx="20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82" y="2135773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41" y="2132232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22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7" grpId="0"/>
      <p:bldP spid="28" grpId="0"/>
      <p:bldP spid="30" grpId="0"/>
      <p:bldP spid="31" grpId="0"/>
      <p:bldP spid="32" grpId="0"/>
      <p:bldP spid="22" grpId="0" animBg="1"/>
      <p:bldP spid="22" grpId="1" animBg="1"/>
      <p:bldP spid="25" grpId="0"/>
      <p:bldP spid="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Symmetric Cipher Model (Conventional Encryption)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75" y="2345419"/>
            <a:ext cx="812800" cy="81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431705" y="2189373"/>
            <a:ext cx="1332149" cy="129614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2419195"/>
            <a:ext cx="787152" cy="787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670611" y="2160998"/>
            <a:ext cx="1332149" cy="129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2" y="1655916"/>
            <a:ext cx="476316" cy="476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5834" y="3538168"/>
            <a:ext cx="125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input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5836" y="3474024"/>
            <a:ext cx="122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003" y="3474023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Encryption Algorithm</a:t>
            </a:r>
          </a:p>
          <a:p>
            <a:pPr algn="ctr"/>
            <a:r>
              <a:rPr lang="en-IN" sz="2000" dirty="0"/>
              <a:t>(e.g. AES)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0909" y="3429589"/>
            <a:ext cx="269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Decryption Algorithm</a:t>
            </a:r>
          </a:p>
          <a:p>
            <a:pPr algn="ctr"/>
            <a:r>
              <a:rPr lang="en-IN" sz="2000" dirty="0"/>
              <a:t>(reverse of encryption algorithm)</a:t>
            </a:r>
          </a:p>
        </p:txBody>
      </p:sp>
      <p:cxnSp>
        <p:nvCxnSpPr>
          <p:cNvPr id="21" name="Straight Arrow Connector 20"/>
          <p:cNvCxnSpPr>
            <a:cxnSpLocks/>
            <a:endCxn id="7" idx="1"/>
          </p:cNvCxnSpPr>
          <p:nvPr/>
        </p:nvCxnSpPr>
        <p:spPr>
          <a:xfrm>
            <a:off x="2345806" y="2835733"/>
            <a:ext cx="1085899" cy="1712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1" idx="1"/>
          </p:cNvCxnSpPr>
          <p:nvPr/>
        </p:nvCxnSpPr>
        <p:spPr>
          <a:xfrm flipV="1">
            <a:off x="4763854" y="2809071"/>
            <a:ext cx="2906757" cy="28375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0" idx="1"/>
          </p:cNvCxnSpPr>
          <p:nvPr/>
        </p:nvCxnSpPr>
        <p:spPr>
          <a:xfrm>
            <a:off x="9002759" y="2809071"/>
            <a:ext cx="736242" cy="3701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3218" y="700560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7381" y="3184331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26" y="1634863"/>
            <a:ext cx="476316" cy="4763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53430" y="636249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2031" y="1789263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41620" y="2094129"/>
            <a:ext cx="164928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Transmitted</a:t>
            </a:r>
          </a:p>
          <a:p>
            <a:pPr algn="ctr"/>
            <a:r>
              <a:rPr lang="en-IN" sz="2000" dirty="0"/>
              <a:t>cipher text</a:t>
            </a:r>
          </a:p>
          <a:p>
            <a:pPr algn="ctr"/>
            <a:endParaRPr lang="en-IN" sz="1100" dirty="0"/>
          </a:p>
          <a:p>
            <a:pPr algn="ctr"/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E(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8236" y="4423759"/>
            <a:ext cx="11755598" cy="195756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The </a:t>
            </a:r>
            <a:r>
              <a:rPr lang="en-IN" sz="2400" b="1" dirty="0">
                <a:solidFill>
                  <a:srgbClr val="C00000"/>
                </a:solidFill>
              </a:rPr>
              <a:t>secret key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is also input to the encryption algorithm. </a:t>
            </a: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The key is a value independent of the plaintext and of the algorithm. </a:t>
            </a: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The algorithm will produce a different output depending on the specific key being used at the time.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38044" y="1878586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21590" y="3158219"/>
            <a:ext cx="20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82" y="2135773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41" y="2132232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290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7" grpId="0"/>
      <p:bldP spid="28" grpId="0"/>
      <p:bldP spid="30" grpId="0"/>
      <p:bldP spid="31" grpId="0"/>
      <p:bldP spid="32" grpId="0"/>
      <p:bldP spid="23" grpId="0" animBg="1"/>
      <p:bldP spid="23" grpId="1" animBg="1"/>
      <p:bldP spid="25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Symmetric Cipher Model (Conventional Encryption)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75" y="2345419"/>
            <a:ext cx="812800" cy="81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431705" y="2189373"/>
            <a:ext cx="1332149" cy="129614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2419195"/>
            <a:ext cx="787152" cy="787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670611" y="2160998"/>
            <a:ext cx="1332149" cy="129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2" y="1655916"/>
            <a:ext cx="476316" cy="476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5834" y="3538168"/>
            <a:ext cx="125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input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5836" y="3474024"/>
            <a:ext cx="122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003" y="3474023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Encryption Algorithm</a:t>
            </a:r>
          </a:p>
          <a:p>
            <a:pPr algn="ctr"/>
            <a:r>
              <a:rPr lang="en-IN" sz="2000" dirty="0"/>
              <a:t>(e.g. AES)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0909" y="3429589"/>
            <a:ext cx="269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Decryption Algorithm</a:t>
            </a:r>
          </a:p>
          <a:p>
            <a:pPr algn="ctr"/>
            <a:r>
              <a:rPr lang="en-IN" sz="2000" dirty="0"/>
              <a:t>(reverse of encryption algorithm)</a:t>
            </a:r>
          </a:p>
        </p:txBody>
      </p:sp>
      <p:cxnSp>
        <p:nvCxnSpPr>
          <p:cNvPr id="21" name="Straight Arrow Connector 20"/>
          <p:cNvCxnSpPr>
            <a:cxnSpLocks/>
            <a:endCxn id="7" idx="1"/>
          </p:cNvCxnSpPr>
          <p:nvPr/>
        </p:nvCxnSpPr>
        <p:spPr>
          <a:xfrm>
            <a:off x="2345806" y="2835733"/>
            <a:ext cx="1085899" cy="1712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1" idx="1"/>
          </p:cNvCxnSpPr>
          <p:nvPr/>
        </p:nvCxnSpPr>
        <p:spPr>
          <a:xfrm flipV="1">
            <a:off x="4763854" y="2809071"/>
            <a:ext cx="2906757" cy="28375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0" idx="1"/>
          </p:cNvCxnSpPr>
          <p:nvPr/>
        </p:nvCxnSpPr>
        <p:spPr>
          <a:xfrm>
            <a:off x="9002759" y="2809071"/>
            <a:ext cx="736242" cy="3701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3218" y="700560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7381" y="3184331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26" y="1634863"/>
            <a:ext cx="476316" cy="4763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53430" y="636249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2031" y="1789263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41620" y="2094129"/>
            <a:ext cx="164928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Transmitted</a:t>
            </a:r>
          </a:p>
          <a:p>
            <a:pPr algn="ctr"/>
            <a:r>
              <a:rPr lang="en-IN" sz="2000" dirty="0"/>
              <a:t>cipher text</a:t>
            </a:r>
          </a:p>
          <a:p>
            <a:pPr algn="ctr"/>
            <a:endParaRPr lang="en-IN" sz="1100" dirty="0"/>
          </a:p>
          <a:p>
            <a:pPr algn="ctr"/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E(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38044" y="1878586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21590" y="3158219"/>
            <a:ext cx="20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sp>
        <p:nvSpPr>
          <p:cNvPr id="35" name="Rectangle 34"/>
          <p:cNvSpPr/>
          <p:nvPr/>
        </p:nvSpPr>
        <p:spPr>
          <a:xfrm>
            <a:off x="268236" y="4424831"/>
            <a:ext cx="11755598" cy="18362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rgbClr val="C00000"/>
                </a:solidFill>
              </a:rPr>
              <a:t>Ciphertext</a:t>
            </a:r>
            <a:r>
              <a:rPr lang="en-IN" sz="2400" dirty="0">
                <a:solidFill>
                  <a:schemeClr val="tx1"/>
                </a:solidFill>
              </a:rPr>
              <a:t> is the scrambled message produced as output. </a:t>
            </a: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It depends on the plaintext and the secret key.</a:t>
            </a: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The </a:t>
            </a:r>
            <a:r>
              <a:rPr lang="en-IN" sz="2400" dirty="0" err="1">
                <a:solidFill>
                  <a:schemeClr val="tx1"/>
                </a:solidFill>
              </a:rPr>
              <a:t>ciphertext</a:t>
            </a:r>
            <a:r>
              <a:rPr lang="en-IN" sz="2400" dirty="0">
                <a:solidFill>
                  <a:schemeClr val="tx1"/>
                </a:solidFill>
              </a:rPr>
              <a:t> is an apparently random stream of data and, as it stands, is unintelligible.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82" y="2135773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41" y="2132232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4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7" grpId="0"/>
      <p:bldP spid="28" grpId="0"/>
      <p:bldP spid="30" grpId="0"/>
      <p:bldP spid="31" grpId="0"/>
      <p:bldP spid="32" grpId="0"/>
      <p:bldP spid="25" grpId="0"/>
      <p:bldP spid="34" grpId="0"/>
      <p:bldP spid="35" grpId="0" animBg="1"/>
      <p:bldP spid="35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Symmetric Cipher Model (Conventional Encryption)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75" y="2345419"/>
            <a:ext cx="812800" cy="81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431705" y="2189373"/>
            <a:ext cx="1332149" cy="129614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2419195"/>
            <a:ext cx="787152" cy="787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670611" y="2160998"/>
            <a:ext cx="1332149" cy="1296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2" y="1655916"/>
            <a:ext cx="476316" cy="4763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55834" y="3538168"/>
            <a:ext cx="125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input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35836" y="3474024"/>
            <a:ext cx="122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</a:p>
          <a:p>
            <a:pPr algn="ctr"/>
            <a:r>
              <a:rPr lang="en-IN" sz="2000" dirty="0"/>
              <a:t>output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52003" y="3474023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Encryption Algorithm</a:t>
            </a:r>
          </a:p>
          <a:p>
            <a:pPr algn="ctr"/>
            <a:r>
              <a:rPr lang="en-IN" sz="2000" dirty="0"/>
              <a:t>(e.g. AES)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90909" y="3429589"/>
            <a:ext cx="2691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Decryption Algorithm</a:t>
            </a:r>
          </a:p>
          <a:p>
            <a:pPr algn="ctr"/>
            <a:r>
              <a:rPr lang="en-IN" sz="2000" dirty="0"/>
              <a:t>(reverse of encryption algorithm)</a:t>
            </a:r>
          </a:p>
        </p:txBody>
      </p:sp>
      <p:cxnSp>
        <p:nvCxnSpPr>
          <p:cNvPr id="21" name="Straight Arrow Connector 20"/>
          <p:cNvCxnSpPr>
            <a:cxnSpLocks/>
            <a:endCxn id="7" idx="1"/>
          </p:cNvCxnSpPr>
          <p:nvPr/>
        </p:nvCxnSpPr>
        <p:spPr>
          <a:xfrm>
            <a:off x="2345806" y="2835733"/>
            <a:ext cx="1085899" cy="1712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11" idx="1"/>
          </p:cNvCxnSpPr>
          <p:nvPr/>
        </p:nvCxnSpPr>
        <p:spPr>
          <a:xfrm flipV="1">
            <a:off x="4763854" y="2809071"/>
            <a:ext cx="2906757" cy="28375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0" idx="1"/>
          </p:cNvCxnSpPr>
          <p:nvPr/>
        </p:nvCxnSpPr>
        <p:spPr>
          <a:xfrm>
            <a:off x="9002759" y="2809071"/>
            <a:ext cx="736242" cy="3701"/>
          </a:xfrm>
          <a:prstGeom prst="straightConnector1">
            <a:avLst/>
          </a:prstGeom>
          <a:ln w="412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23218" y="700560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07381" y="3184331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26" y="1634863"/>
            <a:ext cx="476316" cy="4763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853430" y="636249"/>
            <a:ext cx="2463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Secret key shared by sender and recipient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02031" y="1789263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41620" y="2094129"/>
            <a:ext cx="164928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Transmitted</a:t>
            </a:r>
          </a:p>
          <a:p>
            <a:pPr algn="ctr"/>
            <a:r>
              <a:rPr lang="en-IN" sz="2000" dirty="0"/>
              <a:t>cipher text</a:t>
            </a:r>
          </a:p>
          <a:p>
            <a:pPr algn="ctr"/>
            <a:endParaRPr lang="en-IN" sz="1100" dirty="0"/>
          </a:p>
          <a:p>
            <a:pPr algn="ctr"/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E(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38044" y="1878586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021590" y="3158219"/>
            <a:ext cx="20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sp>
        <p:nvSpPr>
          <p:cNvPr id="36" name="Rectangle 35"/>
          <p:cNvSpPr/>
          <p:nvPr/>
        </p:nvSpPr>
        <p:spPr>
          <a:xfrm>
            <a:off x="268236" y="4488975"/>
            <a:ext cx="11755598" cy="18362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rgbClr val="C00000"/>
                </a:solidFill>
              </a:rPr>
              <a:t>Decryption algorithm</a:t>
            </a:r>
            <a:r>
              <a:rPr lang="en-IN" sz="2400" dirty="0">
                <a:solidFill>
                  <a:srgbClr val="C00000"/>
                </a:solidFill>
              </a:rPr>
              <a:t> </a:t>
            </a:r>
            <a:r>
              <a:rPr lang="en-IN" sz="2400" dirty="0">
                <a:solidFill>
                  <a:schemeClr val="tx1"/>
                </a:solidFill>
              </a:rPr>
              <a:t>is essentially the encryption algorithm run in reverse. </a:t>
            </a:r>
          </a:p>
          <a:p>
            <a:pPr marL="342900" indent="-342900" algn="just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2400" dirty="0">
                <a:solidFill>
                  <a:schemeClr val="tx1"/>
                </a:solidFill>
              </a:rPr>
              <a:t>It takes the </a:t>
            </a:r>
            <a:r>
              <a:rPr lang="en-IN" sz="2400" dirty="0" err="1">
                <a:solidFill>
                  <a:schemeClr val="tx1"/>
                </a:solidFill>
              </a:rPr>
              <a:t>ciphertext</a:t>
            </a:r>
            <a:r>
              <a:rPr lang="en-IN" sz="2400" dirty="0">
                <a:solidFill>
                  <a:schemeClr val="tx1"/>
                </a:solidFill>
              </a:rPr>
              <a:t> and the secret key and produces the original plaintext.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82" y="2135773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641" y="2132232"/>
            <a:ext cx="514426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16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7" grpId="0"/>
      <p:bldP spid="28" grpId="0"/>
      <p:bldP spid="30" grpId="0"/>
      <p:bldP spid="31" grpId="0"/>
      <p:bldP spid="32" grpId="0"/>
      <p:bldP spid="25" grpId="0"/>
      <p:bldP spid="34" grpId="0"/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Security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en-US" b="1" dirty="0"/>
              <a:t>Goal/Objectives of Security 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Confidentiality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Integrity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Availability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Authenticity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Accountability</a:t>
            </a:r>
          </a:p>
        </p:txBody>
      </p:sp>
    </p:spTree>
    <p:extLst>
      <p:ext uri="{BB962C8B-B14F-4D97-AF65-F5344CB8AC3E}">
        <p14:creationId xmlns:p14="http://schemas.microsoft.com/office/powerpoint/2010/main" val="57407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Plaintext: </a:t>
            </a:r>
            <a:r>
              <a:rPr lang="en-US" dirty="0"/>
              <a:t>original message</a:t>
            </a:r>
          </a:p>
          <a:p>
            <a:r>
              <a:rPr lang="en-US" b="1" dirty="0">
                <a:solidFill>
                  <a:srgbClr val="C00000"/>
                </a:solidFill>
              </a:rPr>
              <a:t>Ciphertext: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encrypted or coded message</a:t>
            </a:r>
          </a:p>
          <a:p>
            <a:r>
              <a:rPr lang="en-US" b="1" dirty="0">
                <a:solidFill>
                  <a:srgbClr val="C00000"/>
                </a:solidFill>
              </a:rPr>
              <a:t>Encryption: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convert from plaintext to ciphertext (enciphering)</a:t>
            </a:r>
          </a:p>
          <a:p>
            <a:r>
              <a:rPr lang="en-US" b="1" dirty="0">
                <a:solidFill>
                  <a:srgbClr val="C00000"/>
                </a:solidFill>
              </a:rPr>
              <a:t>Decryption: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restore the plaintext from ciphertext (deciphering)</a:t>
            </a:r>
          </a:p>
          <a:p>
            <a:r>
              <a:rPr lang="en-US" b="1" dirty="0">
                <a:solidFill>
                  <a:srgbClr val="C00000"/>
                </a:solidFill>
              </a:rPr>
              <a:t>Key: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information used in cipher known only to sender/receiver</a:t>
            </a:r>
          </a:p>
          <a:p>
            <a:r>
              <a:rPr lang="pt-BR" b="1" dirty="0">
                <a:solidFill>
                  <a:srgbClr val="C00000"/>
                </a:solidFill>
              </a:rPr>
              <a:t>Cipher:</a:t>
            </a:r>
            <a:r>
              <a:rPr lang="pt-BR" dirty="0"/>
              <a:t> a particular algorithm (cryptographic system)</a:t>
            </a:r>
          </a:p>
          <a:p>
            <a:r>
              <a:rPr lang="en-US" b="1" dirty="0">
                <a:solidFill>
                  <a:srgbClr val="C00000"/>
                </a:solidFill>
              </a:rPr>
              <a:t>Cryptography: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study of algorithms used for encryption</a:t>
            </a:r>
          </a:p>
          <a:p>
            <a:r>
              <a:rPr lang="en-US" b="1" dirty="0">
                <a:solidFill>
                  <a:srgbClr val="C00000"/>
                </a:solidFill>
              </a:rPr>
              <a:t>Cryptanalysis:</a:t>
            </a:r>
            <a:r>
              <a:rPr lang="en-US" dirty="0"/>
              <a:t> study of techniques used for decryption without knowledge of plaintext</a:t>
            </a:r>
          </a:p>
          <a:p>
            <a:r>
              <a:rPr lang="en-US" b="1" dirty="0">
                <a:solidFill>
                  <a:srgbClr val="C00000"/>
                </a:solidFill>
              </a:rPr>
              <a:t>Cryptology: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areas of cryptography and cryptanalysis</a:t>
            </a:r>
          </a:p>
        </p:txBody>
      </p:sp>
    </p:spTree>
    <p:extLst>
      <p:ext uri="{BB962C8B-B14F-4D97-AF65-F5344CB8AC3E}">
        <p14:creationId xmlns:p14="http://schemas.microsoft.com/office/powerpoint/2010/main" val="7409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 and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Requirements for secure use of symmetric encryption: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Strong encryption algorithm</a:t>
            </a:r>
            <a:r>
              <a:rPr lang="en-US" dirty="0"/>
              <a:t>: Given the algorithm and cipher text, an attacker cannot obtain key or plaintext.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C00000"/>
                </a:solidFill>
              </a:rPr>
              <a:t>Shared secret keys</a:t>
            </a:r>
            <a:r>
              <a:rPr lang="en-US" dirty="0"/>
              <a:t>: sender and receiver both have shared a secret key; no-one else knows the key(keep it secret).</a:t>
            </a:r>
          </a:p>
          <a:p>
            <a:r>
              <a:rPr lang="en-US" b="1" dirty="0">
                <a:solidFill>
                  <a:srgbClr val="C00000"/>
                </a:solidFill>
              </a:rPr>
              <a:t>Assumptions:</a:t>
            </a:r>
            <a:endParaRPr lang="en-US" b="1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Cipher is known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Secure channel to distribute keys</a:t>
            </a:r>
          </a:p>
        </p:txBody>
      </p:sp>
    </p:spTree>
    <p:extLst>
      <p:ext uri="{BB962C8B-B14F-4D97-AF65-F5344CB8AC3E}">
        <p14:creationId xmlns:p14="http://schemas.microsoft.com/office/powerpoint/2010/main" val="29038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Cryptanalysis and Brute-Force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Objective of attacker: recover key (not just message)</a:t>
            </a:r>
          </a:p>
          <a:p>
            <a:r>
              <a:rPr lang="en-US" b="1" dirty="0">
                <a:solidFill>
                  <a:srgbClr val="C00000"/>
                </a:solidFill>
              </a:rPr>
              <a:t>Approaches of attacker:</a:t>
            </a:r>
            <a:endParaRPr lang="en-IN" b="1" dirty="0">
              <a:solidFill>
                <a:srgbClr val="C0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C00000"/>
                </a:solidFill>
              </a:rPr>
              <a:t>Cryptanalysis: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This type of attack exploits the characteristics of the algorithm to attempt to derive a specific plaintext or to derive the key being used.</a:t>
            </a:r>
          </a:p>
          <a:p>
            <a:pPr marL="457200" indent="-457200">
              <a:buFont typeface="+mj-lt"/>
              <a:buAutoNum type="arabicPeriod"/>
            </a:pPr>
            <a:r>
              <a:rPr lang="en-IN" b="1" dirty="0">
                <a:solidFill>
                  <a:srgbClr val="C00000"/>
                </a:solidFill>
              </a:rPr>
              <a:t>Brute-force attack: </a:t>
            </a:r>
            <a:r>
              <a:rPr lang="en-IN" dirty="0"/>
              <a:t>The attacker tries every possible key on a piece of cipher-text until an intelligible translation into plaintext is obtained. </a:t>
            </a:r>
          </a:p>
          <a:p>
            <a:r>
              <a:rPr lang="en-IN" dirty="0"/>
              <a:t>On average, half of all possible keys must be tried to achieve success.</a:t>
            </a:r>
          </a:p>
        </p:txBody>
      </p:sp>
    </p:spTree>
    <p:extLst>
      <p:ext uri="{BB962C8B-B14F-4D97-AF65-F5344CB8AC3E}">
        <p14:creationId xmlns:p14="http://schemas.microsoft.com/office/powerpoint/2010/main" val="101635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Attacks on Encrypted Messages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411492"/>
              </p:ext>
            </p:extLst>
          </p:nvPr>
        </p:nvGraphicFramePr>
        <p:xfrm>
          <a:off x="131763" y="863600"/>
          <a:ext cx="11928474" cy="4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581">
                  <a:extLst>
                    <a:ext uri="{9D8B030D-6E8A-4147-A177-3AD203B41FA5}">
                      <a16:colId xmlns:a16="http://schemas.microsoft.com/office/drawing/2014/main" val="1871313907"/>
                    </a:ext>
                  </a:extLst>
                </a:gridCol>
                <a:gridCol w="9247893">
                  <a:extLst>
                    <a:ext uri="{9D8B030D-6E8A-4147-A177-3AD203B41FA5}">
                      <a16:colId xmlns:a16="http://schemas.microsoft.com/office/drawing/2014/main" val="222672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200" dirty="0"/>
                        <a:t>Type of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Known to cryptanalyst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0501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63795"/>
              </p:ext>
            </p:extLst>
          </p:nvPr>
        </p:nvGraphicFramePr>
        <p:xfrm>
          <a:off x="131763" y="1284158"/>
          <a:ext cx="11928474" cy="4114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76591">
                  <a:extLst>
                    <a:ext uri="{9D8B030D-6E8A-4147-A177-3AD203B41FA5}">
                      <a16:colId xmlns:a16="http://schemas.microsoft.com/office/drawing/2014/main" val="1516155356"/>
                    </a:ext>
                  </a:extLst>
                </a:gridCol>
                <a:gridCol w="9251883">
                  <a:extLst>
                    <a:ext uri="{9D8B030D-6E8A-4147-A177-3AD203B41FA5}">
                      <a16:colId xmlns:a16="http://schemas.microsoft.com/office/drawing/2014/main" val="142519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100" b="0" dirty="0"/>
                        <a:t>Ciphertext Only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100" b="0" dirty="0"/>
                        <a:t>Encryption</a:t>
                      </a:r>
                      <a:r>
                        <a:rPr lang="en-IN" sz="2100" b="0" baseline="0" dirty="0"/>
                        <a:t> </a:t>
                      </a:r>
                      <a:r>
                        <a:rPr lang="en-IN" sz="2100" b="0" dirty="0"/>
                        <a:t>algorithm,</a:t>
                      </a:r>
                      <a:r>
                        <a:rPr lang="en-IN" sz="2100" b="0" baseline="0" dirty="0"/>
                        <a:t> </a:t>
                      </a:r>
                      <a:r>
                        <a:rPr lang="en-IN" sz="2100" b="0" dirty="0"/>
                        <a:t>Ciphertext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69862"/>
                  </a:ext>
                </a:extLst>
              </a:tr>
            </a:tbl>
          </a:graphicData>
        </a:graphic>
      </p:graphicFrame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06" y="2121976"/>
            <a:ext cx="8892988" cy="2580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78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Attacks on Encrypted Messages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645984"/>
              </p:ext>
            </p:extLst>
          </p:nvPr>
        </p:nvGraphicFramePr>
        <p:xfrm>
          <a:off x="131763" y="863600"/>
          <a:ext cx="11928474" cy="4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581">
                  <a:extLst>
                    <a:ext uri="{9D8B030D-6E8A-4147-A177-3AD203B41FA5}">
                      <a16:colId xmlns:a16="http://schemas.microsoft.com/office/drawing/2014/main" val="1871313907"/>
                    </a:ext>
                  </a:extLst>
                </a:gridCol>
                <a:gridCol w="9247893">
                  <a:extLst>
                    <a:ext uri="{9D8B030D-6E8A-4147-A177-3AD203B41FA5}">
                      <a16:colId xmlns:a16="http://schemas.microsoft.com/office/drawing/2014/main" val="222672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200" dirty="0"/>
                        <a:t>Type of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Known to cryptanalyst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0501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829755"/>
              </p:ext>
            </p:extLst>
          </p:nvPr>
        </p:nvGraphicFramePr>
        <p:xfrm>
          <a:off x="131763" y="1281160"/>
          <a:ext cx="11928474" cy="731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73209">
                  <a:extLst>
                    <a:ext uri="{9D8B030D-6E8A-4147-A177-3AD203B41FA5}">
                      <a16:colId xmlns:a16="http://schemas.microsoft.com/office/drawing/2014/main" val="1516155356"/>
                    </a:ext>
                  </a:extLst>
                </a:gridCol>
                <a:gridCol w="9255265">
                  <a:extLst>
                    <a:ext uri="{9D8B030D-6E8A-4147-A177-3AD203B41FA5}">
                      <a16:colId xmlns:a16="http://schemas.microsoft.com/office/drawing/2014/main" val="142519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100" b="0" dirty="0"/>
                        <a:t>Known Plaintext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Encryption algorithm,</a:t>
                      </a:r>
                      <a:r>
                        <a:rPr lang="en-IN" sz="2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Ciphertext, One or more plaintext-cipher text pairs formed with the  secret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69862"/>
                  </a:ext>
                </a:extLst>
              </a:tr>
            </a:tbl>
          </a:graphicData>
        </a:graphic>
      </p:graphicFrame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07" y="2538478"/>
            <a:ext cx="8902786" cy="2743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91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Attacks on Encrypted Messages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337479"/>
              </p:ext>
            </p:extLst>
          </p:nvPr>
        </p:nvGraphicFramePr>
        <p:xfrm>
          <a:off x="131763" y="863600"/>
          <a:ext cx="11928474" cy="4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581">
                  <a:extLst>
                    <a:ext uri="{9D8B030D-6E8A-4147-A177-3AD203B41FA5}">
                      <a16:colId xmlns:a16="http://schemas.microsoft.com/office/drawing/2014/main" val="1871313907"/>
                    </a:ext>
                  </a:extLst>
                </a:gridCol>
                <a:gridCol w="9247893">
                  <a:extLst>
                    <a:ext uri="{9D8B030D-6E8A-4147-A177-3AD203B41FA5}">
                      <a16:colId xmlns:a16="http://schemas.microsoft.com/office/drawing/2014/main" val="222672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200" dirty="0"/>
                        <a:t>Type of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Known to cryptanalyst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0501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940789"/>
              </p:ext>
            </p:extLst>
          </p:nvPr>
        </p:nvGraphicFramePr>
        <p:xfrm>
          <a:off x="131763" y="1286212"/>
          <a:ext cx="11928474" cy="4114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85009">
                  <a:extLst>
                    <a:ext uri="{9D8B030D-6E8A-4147-A177-3AD203B41FA5}">
                      <a16:colId xmlns:a16="http://schemas.microsoft.com/office/drawing/2014/main" val="1516155356"/>
                    </a:ext>
                  </a:extLst>
                </a:gridCol>
                <a:gridCol w="9243465">
                  <a:extLst>
                    <a:ext uri="{9D8B030D-6E8A-4147-A177-3AD203B41FA5}">
                      <a16:colId xmlns:a16="http://schemas.microsoft.com/office/drawing/2014/main" val="142519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100" b="0" dirty="0"/>
                        <a:t>Chosen Plaintext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Encryption algorithm,</a:t>
                      </a:r>
                      <a:r>
                        <a:rPr lang="en-IN" sz="2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2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Ciphertext, Plaintext message chosen by cryptanalyst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69862"/>
                  </a:ext>
                </a:extLst>
              </a:tr>
            </a:tbl>
          </a:graphicData>
        </a:graphic>
      </p:graphicFrame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03" y="2672916"/>
            <a:ext cx="8946994" cy="306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5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Attacks on Encrypted Messages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302137"/>
              </p:ext>
            </p:extLst>
          </p:nvPr>
        </p:nvGraphicFramePr>
        <p:xfrm>
          <a:off x="131763" y="863600"/>
          <a:ext cx="11928474" cy="4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581">
                  <a:extLst>
                    <a:ext uri="{9D8B030D-6E8A-4147-A177-3AD203B41FA5}">
                      <a16:colId xmlns:a16="http://schemas.microsoft.com/office/drawing/2014/main" val="1871313907"/>
                    </a:ext>
                  </a:extLst>
                </a:gridCol>
                <a:gridCol w="9247893">
                  <a:extLst>
                    <a:ext uri="{9D8B030D-6E8A-4147-A177-3AD203B41FA5}">
                      <a16:colId xmlns:a16="http://schemas.microsoft.com/office/drawing/2014/main" val="222672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200" dirty="0"/>
                        <a:t>Type of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Known to cryptanalyst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0501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320483"/>
              </p:ext>
            </p:extLst>
          </p:nvPr>
        </p:nvGraphicFramePr>
        <p:xfrm>
          <a:off x="131763" y="1288212"/>
          <a:ext cx="11928474" cy="731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76590">
                  <a:extLst>
                    <a:ext uri="{9D8B030D-6E8A-4147-A177-3AD203B41FA5}">
                      <a16:colId xmlns:a16="http://schemas.microsoft.com/office/drawing/2014/main" val="1516155356"/>
                    </a:ext>
                  </a:extLst>
                </a:gridCol>
                <a:gridCol w="9251884">
                  <a:extLst>
                    <a:ext uri="{9D8B030D-6E8A-4147-A177-3AD203B41FA5}">
                      <a16:colId xmlns:a16="http://schemas.microsoft.com/office/drawing/2014/main" val="14251988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100" b="0" dirty="0"/>
                        <a:t>Chosen Ciphertext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en-IN" sz="2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Encryption algorithm, Ciphertext, Ciphertext chosen by cryptanalyst, with its corresponding decrypted plaintext generated with the secret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69862"/>
                  </a:ext>
                </a:extLst>
              </a:tr>
            </a:tbl>
          </a:graphicData>
        </a:graphic>
      </p:graphicFrame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288" y="2763184"/>
            <a:ext cx="9029427" cy="333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5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Attacks on Encrypted Messages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387230"/>
              </p:ext>
            </p:extLst>
          </p:nvPr>
        </p:nvGraphicFramePr>
        <p:xfrm>
          <a:off x="131763" y="863600"/>
          <a:ext cx="11928474" cy="42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80581">
                  <a:extLst>
                    <a:ext uri="{9D8B030D-6E8A-4147-A177-3AD203B41FA5}">
                      <a16:colId xmlns:a16="http://schemas.microsoft.com/office/drawing/2014/main" val="1871313907"/>
                    </a:ext>
                  </a:extLst>
                </a:gridCol>
                <a:gridCol w="9247893">
                  <a:extLst>
                    <a:ext uri="{9D8B030D-6E8A-4147-A177-3AD203B41FA5}">
                      <a16:colId xmlns:a16="http://schemas.microsoft.com/office/drawing/2014/main" val="2226721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200" dirty="0"/>
                        <a:t>Type of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200" dirty="0"/>
                        <a:t>Known to cryptanalyst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00501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840304"/>
              </p:ext>
            </p:extLst>
          </p:nvPr>
        </p:nvGraphicFramePr>
        <p:xfrm>
          <a:off x="131763" y="1288540"/>
          <a:ext cx="11928474" cy="143364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80107">
                  <a:extLst>
                    <a:ext uri="{9D8B030D-6E8A-4147-A177-3AD203B41FA5}">
                      <a16:colId xmlns:a16="http://schemas.microsoft.com/office/drawing/2014/main" val="1516155356"/>
                    </a:ext>
                  </a:extLst>
                </a:gridCol>
                <a:gridCol w="9248367">
                  <a:extLst>
                    <a:ext uri="{9D8B030D-6E8A-4147-A177-3AD203B41FA5}">
                      <a16:colId xmlns:a16="http://schemas.microsoft.com/office/drawing/2014/main" val="1425198892"/>
                    </a:ext>
                  </a:extLst>
                </a:gridCol>
              </a:tblGrid>
              <a:tr h="1433642">
                <a:tc>
                  <a:txBody>
                    <a:bodyPr/>
                    <a:lstStyle/>
                    <a:p>
                      <a:r>
                        <a:rPr lang="en-IN" sz="2100" b="0" dirty="0"/>
                        <a:t>Chosen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2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Encryption algorithm, Ciphertext, Plaintext chosen by cryptanalyst, with its corresponding cipher-text generated with the secret key , Ciphertext chosen by cryptanalyst, with its corresponding decrypted plaintext generated with the secret 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769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047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9671CE-8350-F4B2-1659-902BDD477EA9}"/>
              </a:ext>
            </a:extLst>
          </p:cNvPr>
          <p:cNvSpPr/>
          <p:nvPr/>
        </p:nvSpPr>
        <p:spPr>
          <a:xfrm>
            <a:off x="120669" y="768852"/>
            <a:ext cx="11929641" cy="16590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9C37D5-C6C1-A593-5D24-B53114AA5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substitution technique is one in which the </a:t>
            </a:r>
            <a:r>
              <a:rPr lang="en-IN" dirty="0">
                <a:solidFill>
                  <a:srgbClr val="C00000"/>
                </a:solidFill>
              </a:rPr>
              <a:t>letters of plaintext are replaced by other letters </a:t>
            </a:r>
            <a:r>
              <a:rPr lang="en-IN" dirty="0"/>
              <a:t>or </a:t>
            </a:r>
            <a:r>
              <a:rPr lang="en-IN" dirty="0">
                <a:solidFill>
                  <a:srgbClr val="C00000"/>
                </a:solidFill>
              </a:rPr>
              <a:t>by numbers </a:t>
            </a:r>
            <a:r>
              <a:rPr lang="en-IN" dirty="0"/>
              <a:t>or </a:t>
            </a:r>
            <a:r>
              <a:rPr lang="en-IN" dirty="0">
                <a:solidFill>
                  <a:srgbClr val="C00000"/>
                </a:solidFill>
              </a:rPr>
              <a:t>symbols</a:t>
            </a:r>
            <a:r>
              <a:rPr lang="en-IN" dirty="0"/>
              <a:t>.</a:t>
            </a:r>
          </a:p>
          <a:p>
            <a:r>
              <a:rPr lang="en-US" dirty="0"/>
              <a:t>If plaintext viewed as sequence of bits, replace plaintext bit patterns with ciphertext bit patterns.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Caesar Cipher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Monoalphabetic Cipher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Playfair Cipher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Hill Cipher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Polyalphabetic Ciphers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One-Time Pad</a:t>
            </a:r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8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IN" dirty="0"/>
              <a:t>Caesar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b="1" dirty="0">
                <a:solidFill>
                  <a:srgbClr val="C00000"/>
                </a:solidFill>
              </a:rPr>
              <a:t>Caesar Cipher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involves replacing each letter of the alphabet with the letter standing </a:t>
            </a:r>
            <a:r>
              <a:rPr lang="en-IN" dirty="0">
                <a:solidFill>
                  <a:srgbClr val="C00000"/>
                </a:solidFill>
              </a:rPr>
              <a:t>three places further </a:t>
            </a:r>
            <a:r>
              <a:rPr lang="en-IN" dirty="0"/>
              <a:t>down the alphabet.</a:t>
            </a:r>
          </a:p>
          <a:p>
            <a:endParaRPr lang="en-IN" dirty="0"/>
          </a:p>
          <a:p>
            <a:r>
              <a:rPr lang="en-IN" dirty="0"/>
              <a:t>For encryption algorithm is: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For decryption algorithm is:</a:t>
            </a:r>
          </a:p>
        </p:txBody>
      </p:sp>
      <p:sp>
        <p:nvSpPr>
          <p:cNvPr id="4" name="Rectangle 3"/>
          <p:cNvSpPr/>
          <p:nvPr/>
        </p:nvSpPr>
        <p:spPr>
          <a:xfrm>
            <a:off x="6484630" y="2635932"/>
            <a:ext cx="5256584" cy="5760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/>
              <a:t>C = E(3, P) = (P + 3) mod 26</a:t>
            </a:r>
          </a:p>
        </p:txBody>
      </p:sp>
      <p:sp>
        <p:nvSpPr>
          <p:cNvPr id="5" name="Rectangle 4"/>
          <p:cNvSpPr/>
          <p:nvPr/>
        </p:nvSpPr>
        <p:spPr>
          <a:xfrm>
            <a:off x="729763" y="4131691"/>
            <a:ext cx="5256584" cy="6290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>
                <a:latin typeface="+mj-lt"/>
                <a:cs typeface="Courier New" panose="02070309020205020404" pitchFamily="49" charset="0"/>
              </a:rPr>
              <a:t>P = D(k, C) = (C - k) mod 26</a:t>
            </a:r>
            <a:endParaRPr lang="en-IN" sz="32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A233B5-0011-3123-9133-007532C88D63}"/>
              </a:ext>
            </a:extLst>
          </p:cNvPr>
          <p:cNvSpPr/>
          <p:nvPr/>
        </p:nvSpPr>
        <p:spPr>
          <a:xfrm>
            <a:off x="729763" y="2635932"/>
            <a:ext cx="5256584" cy="576064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/>
              <a:t>C = E(k, P) = (P + k) mod 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DD7D7-B13F-02C1-6D9F-53DACD66A64D}"/>
              </a:ext>
            </a:extLst>
          </p:cNvPr>
          <p:cNvSpPr/>
          <p:nvPr/>
        </p:nvSpPr>
        <p:spPr>
          <a:xfrm>
            <a:off x="6484630" y="4125887"/>
            <a:ext cx="5256584" cy="6290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3200" dirty="0">
                <a:latin typeface="+mj-lt"/>
                <a:cs typeface="Courier New" panose="02070309020205020404" pitchFamily="49" charset="0"/>
              </a:rPr>
              <a:t>P = D(3, C) = (C - 3) mod 26</a:t>
            </a:r>
            <a:endParaRPr lang="en-IN" sz="32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9C7A4-922D-2ACE-B740-C0E2690CC448}"/>
              </a:ext>
            </a:extLst>
          </p:cNvPr>
          <p:cNvSpPr txBox="1"/>
          <p:nvPr/>
        </p:nvSpPr>
        <p:spPr>
          <a:xfrm>
            <a:off x="3366780" y="5232246"/>
            <a:ext cx="6235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dirty="0"/>
              <a:t>Where: k=key, P=plaintext, C=ciphertext</a:t>
            </a:r>
          </a:p>
        </p:txBody>
      </p:sp>
    </p:spTree>
    <p:extLst>
      <p:ext uri="{BB962C8B-B14F-4D97-AF65-F5344CB8AC3E}">
        <p14:creationId xmlns:p14="http://schemas.microsoft.com/office/powerpoint/2010/main" val="322557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Confidentiality: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Data confidentiality: </a:t>
            </a:r>
            <a:r>
              <a:rPr lang="en-US" sz="2400" dirty="0"/>
              <a:t>Assure confidential information not made available to unauthorized individuals.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Example:</a:t>
            </a:r>
            <a:r>
              <a:rPr lang="en-US" sz="2400" dirty="0"/>
              <a:t> Individual files are locked and secured</a:t>
            </a:r>
            <a:endParaRPr lang="en-US" sz="2400" b="1" dirty="0">
              <a:solidFill>
                <a:schemeClr val="tx2"/>
              </a:solidFill>
            </a:endParaRPr>
          </a:p>
          <a:p>
            <a:pPr lvl="1">
              <a:buNone/>
            </a:pPr>
            <a:endParaRPr lang="en-US" sz="2400" dirty="0"/>
          </a:p>
          <a:p>
            <a:pPr lvl="1">
              <a:buNone/>
            </a:pP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2590472" y="2943615"/>
            <a:ext cx="923925" cy="1374328"/>
            <a:chOff x="1066471" y="3446975"/>
            <a:chExt cx="923925" cy="1374328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471" y="3446975"/>
              <a:ext cx="923925" cy="1000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204235" y="4421193"/>
              <a:ext cx="747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Alice</a:t>
              </a:r>
              <a:endParaRPr lang="en-IN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54705" y="2778576"/>
            <a:ext cx="923925" cy="1371660"/>
            <a:chOff x="7153861" y="3475550"/>
            <a:chExt cx="923925" cy="137166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3861" y="3475550"/>
              <a:ext cx="923925" cy="971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351094" y="4447100"/>
              <a:ext cx="635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Bob</a:t>
              </a:r>
              <a:endParaRPr lang="en-IN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64948" y="2896228"/>
            <a:ext cx="5498196" cy="1105578"/>
            <a:chOff x="1840948" y="3475550"/>
            <a:chExt cx="5498196" cy="1105578"/>
          </a:xfrm>
        </p:grpSpPr>
        <p:pic>
          <p:nvPicPr>
            <p:cNvPr id="16" name="Picture 2" descr="I:\INS\images (21).jpe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26491" y="3475550"/>
              <a:ext cx="1368152" cy="1105578"/>
            </a:xfrm>
            <a:prstGeom prst="rect">
              <a:avLst/>
            </a:prstGeom>
            <a:noFill/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1840948" y="3947037"/>
              <a:ext cx="2226996" cy="14289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932040" y="3947037"/>
              <a:ext cx="2407104" cy="14289"/>
            </a:xfrm>
            <a:prstGeom prst="line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09" y="5169153"/>
            <a:ext cx="1076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3046592" y="3796620"/>
            <a:ext cx="3409448" cy="2771276"/>
            <a:chOff x="1794333" y="3238148"/>
            <a:chExt cx="3409448" cy="2771276"/>
          </a:xfrm>
        </p:grpSpPr>
        <p:sp>
          <p:nvSpPr>
            <p:cNvPr id="32" name="Rounded Rectangle 31"/>
            <p:cNvSpPr/>
            <p:nvPr/>
          </p:nvSpPr>
          <p:spPr>
            <a:xfrm>
              <a:off x="1794333" y="3849906"/>
              <a:ext cx="3409448" cy="5251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dirty="0">
                  <a:solidFill>
                    <a:schemeClr val="bg1"/>
                  </a:solidFill>
                </a:rPr>
                <a:t>Packet sniffing, illegal copying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4331927" y="3238148"/>
              <a:ext cx="240074" cy="611758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816778" y="4375100"/>
              <a:ext cx="216024" cy="47116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3175760" y="5609314"/>
              <a:ext cx="11448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Attacker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72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/>
              <a:t>Caesar Cipher (Cont…)</a:t>
            </a:r>
            <a:endParaRPr 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50982"/>
              </p:ext>
            </p:extLst>
          </p:nvPr>
        </p:nvGraphicFramePr>
        <p:xfrm>
          <a:off x="131762" y="1290603"/>
          <a:ext cx="11928475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7575">
                  <a:extLst>
                    <a:ext uri="{9D8B030D-6E8A-4147-A177-3AD203B41FA5}">
                      <a16:colId xmlns:a16="http://schemas.microsoft.com/office/drawing/2014/main" val="2373927675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73734989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9077087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848274232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840593015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72927652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734660560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94670484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4154119862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597097914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69287721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11005474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585845289"/>
                    </a:ext>
                  </a:extLst>
                </a:gridCol>
              </a:tblGrid>
              <a:tr h="45164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38146"/>
                  </a:ext>
                </a:extLst>
              </a:tr>
              <a:tr h="45164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14022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8672650"/>
              </p:ext>
            </p:extLst>
          </p:nvPr>
        </p:nvGraphicFramePr>
        <p:xfrm>
          <a:off x="131761" y="2226637"/>
          <a:ext cx="11928475" cy="91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7575">
                  <a:extLst>
                    <a:ext uri="{9D8B030D-6E8A-4147-A177-3AD203B41FA5}">
                      <a16:colId xmlns:a16="http://schemas.microsoft.com/office/drawing/2014/main" val="2373927675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73734989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9077087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848274232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840593015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72927652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734660560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94670484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4154119862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597097914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692877219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211005474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5858452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33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14022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498971" y="3359951"/>
            <a:ext cx="5194051" cy="5847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da-DK" sz="3200" dirty="0">
                <a:latin typeface="+mj-lt"/>
              </a:rPr>
              <a:t>C = E(3, P) = (P + 3) mod 26</a:t>
            </a:r>
            <a:endParaRPr lang="en-IN" sz="32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1760" y="4154406"/>
            <a:ext cx="11928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C00000"/>
                </a:solidFill>
                <a:latin typeface="Consolas" panose="020B0609020204030204" pitchFamily="49" charset="0"/>
              </a:rPr>
              <a:t>Plain:  </a:t>
            </a:r>
            <a:r>
              <a:rPr lang="pt-BR" sz="2400" dirty="0">
                <a:latin typeface="Consolas" panose="020B0609020204030204" pitchFamily="49" charset="0"/>
              </a:rPr>
              <a:t>a b c d e f g h i j k l m n o p q r s t u v w x y z</a:t>
            </a:r>
          </a:p>
          <a:p>
            <a:pPr algn="ctr"/>
            <a:r>
              <a:rPr lang="pt-BR" sz="2400" dirty="0">
                <a:solidFill>
                  <a:srgbClr val="C00000"/>
                </a:solidFill>
                <a:latin typeface="Consolas" panose="020B0609020204030204" pitchFamily="49" charset="0"/>
              </a:rPr>
              <a:t>Cipher: </a:t>
            </a:r>
            <a:r>
              <a:rPr lang="pt-BR" sz="2400" dirty="0">
                <a:latin typeface="Consolas" panose="020B0609020204030204" pitchFamily="49" charset="0"/>
              </a:rPr>
              <a:t>d e f g h i j k l m n o p q r s t u v w x y z a b c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24042" y="5142081"/>
            <a:ext cx="84339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Example:</a:t>
            </a:r>
          </a:p>
          <a:p>
            <a:r>
              <a:rPr lang="en-IN" sz="2400" dirty="0">
                <a:solidFill>
                  <a:srgbClr val="C00000"/>
                </a:solidFill>
              </a:rPr>
              <a:t>Plaintext:      </a:t>
            </a:r>
            <a:r>
              <a:rPr lang="en-IN" sz="2400" dirty="0">
                <a:latin typeface="Consolas" panose="020B0609020204030204" pitchFamily="49" charset="0"/>
                <a:cs typeface="Courier New" panose="02070309020205020404" pitchFamily="49" charset="0"/>
              </a:rPr>
              <a:t>THE QUICK BROWN FOX</a:t>
            </a:r>
          </a:p>
          <a:p>
            <a:r>
              <a:rPr lang="en-IN" sz="2400" dirty="0">
                <a:solidFill>
                  <a:srgbClr val="C00000"/>
                </a:solidFill>
              </a:rPr>
              <a:t>Ciphertext:   </a:t>
            </a:r>
            <a:r>
              <a:rPr lang="en-IN" sz="2400" dirty="0">
                <a:latin typeface="Consolas" panose="020B0609020204030204" pitchFamily="49" charset="0"/>
                <a:cs typeface="Courier New" panose="02070309020205020404" pitchFamily="49" charset="0"/>
              </a:rPr>
              <a:t>WKH TXLFN EURZQ IRA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11474F-6C58-B91D-C8DA-42E52498DAA4}"/>
              </a:ext>
            </a:extLst>
          </p:cNvPr>
          <p:cNvSpPr txBox="1"/>
          <p:nvPr/>
        </p:nvSpPr>
        <p:spPr>
          <a:xfrm>
            <a:off x="131762" y="788536"/>
            <a:ext cx="7828593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Let us assign a numerical equivalent to each letter:</a:t>
            </a:r>
          </a:p>
        </p:txBody>
      </p:sp>
    </p:spTree>
    <p:extLst>
      <p:ext uri="{BB962C8B-B14F-4D97-AF65-F5344CB8AC3E}">
        <p14:creationId xmlns:p14="http://schemas.microsoft.com/office/powerpoint/2010/main" val="369303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/>
              <a:t>Caesar Cipher (Cont…)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rmAutofit/>
          </a:bodyPr>
          <a:lstStyle/>
          <a:p>
            <a:r>
              <a:rPr lang="en-IN" dirty="0"/>
              <a:t>Generalised Caesar Cipher</a:t>
            </a:r>
          </a:p>
          <a:p>
            <a:pPr lvl="1"/>
            <a:r>
              <a:rPr lang="en-IN" dirty="0"/>
              <a:t>Allow shift by k positions.</a:t>
            </a:r>
          </a:p>
          <a:p>
            <a:pPr lvl="1"/>
            <a:r>
              <a:rPr lang="en-IN" dirty="0"/>
              <a:t>Encryption :</a:t>
            </a:r>
          </a:p>
          <a:p>
            <a:endParaRPr lang="en-IN" dirty="0"/>
          </a:p>
          <a:p>
            <a:pPr lvl="1"/>
            <a:r>
              <a:rPr lang="en-IN" dirty="0"/>
              <a:t>Decryption :</a:t>
            </a:r>
          </a:p>
          <a:p>
            <a:endParaRPr lang="en-IN" dirty="0"/>
          </a:p>
          <a:p>
            <a:r>
              <a:rPr lang="en-IN" dirty="0"/>
              <a:t>Modulo for negative number is = N - (B%N) </a:t>
            </a:r>
          </a:p>
          <a:p>
            <a:r>
              <a:rPr lang="en-IN" dirty="0"/>
              <a:t>Example : </a:t>
            </a:r>
          </a:p>
          <a:p>
            <a:pPr lvl="1"/>
            <a:r>
              <a:rPr lang="en-IN" dirty="0"/>
              <a:t>-11 mod 26 = 15</a:t>
            </a:r>
          </a:p>
          <a:p>
            <a:pPr lvl="1"/>
            <a:r>
              <a:rPr lang="en-IN" dirty="0"/>
              <a:t>26 - (11%26) = 15</a:t>
            </a:r>
          </a:p>
        </p:txBody>
      </p:sp>
      <p:sp>
        <p:nvSpPr>
          <p:cNvPr id="4" name="Rectangle 3"/>
          <p:cNvSpPr/>
          <p:nvPr/>
        </p:nvSpPr>
        <p:spPr>
          <a:xfrm>
            <a:off x="2689282" y="1694052"/>
            <a:ext cx="4032448" cy="43204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/>
              <a:t>C = E(k, P) = (P + k) mod 26</a:t>
            </a:r>
          </a:p>
        </p:txBody>
      </p:sp>
      <p:sp>
        <p:nvSpPr>
          <p:cNvPr id="5" name="Rectangle 4"/>
          <p:cNvSpPr/>
          <p:nvPr/>
        </p:nvSpPr>
        <p:spPr>
          <a:xfrm>
            <a:off x="2689282" y="2659513"/>
            <a:ext cx="4032448" cy="43204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2400" dirty="0">
                <a:latin typeface="+mj-lt"/>
                <a:cs typeface="Courier New" panose="02070309020205020404" pitchFamily="49" charset="0"/>
              </a:rPr>
              <a:t>P = D(k, C) = (C - k) mod 26</a:t>
            </a:r>
            <a:endParaRPr lang="en-IN" sz="2400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Caesar Cipher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4500" indent="-444500">
              <a:buFont typeface="+mj-lt"/>
              <a:buAutoNum type="arabicPeriod"/>
            </a:pPr>
            <a:endParaRPr lang="en-IN" dirty="0"/>
          </a:p>
          <a:p>
            <a:pPr marL="444500" indent="-444500">
              <a:buFont typeface="+mj-lt"/>
              <a:buAutoNum type="arabicPeriod"/>
            </a:pPr>
            <a:endParaRPr lang="en-IN" dirty="0"/>
          </a:p>
          <a:p>
            <a:pPr marL="444500" indent="-444500">
              <a:buFont typeface="+mj-lt"/>
              <a:buAutoNum type="arabicPeriod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457200" indent="-457200">
              <a:buFont typeface="+mj-lt"/>
              <a:buAutoNum type="arabicPeriod" startAt="3"/>
            </a:pPr>
            <a:r>
              <a:rPr lang="en-IN" dirty="0"/>
              <a:t>Cipher: </a:t>
            </a:r>
            <a:r>
              <a:rPr lang="en-IN" dirty="0" err="1">
                <a:latin typeface="Consolas" pitchFamily="49" charset="0"/>
              </a:rPr>
              <a:t>kyzj</a:t>
            </a:r>
            <a:r>
              <a:rPr lang="en-IN" dirty="0">
                <a:latin typeface="Consolas" pitchFamily="49" charset="0"/>
              </a:rPr>
              <a:t> </a:t>
            </a:r>
            <a:r>
              <a:rPr lang="en-IN" dirty="0" err="1">
                <a:latin typeface="Consolas" pitchFamily="49" charset="0"/>
              </a:rPr>
              <a:t>dvjjrxv</a:t>
            </a:r>
            <a:r>
              <a:rPr lang="en-IN" dirty="0">
                <a:latin typeface="Consolas" pitchFamily="49" charset="0"/>
              </a:rPr>
              <a:t> </a:t>
            </a:r>
            <a:r>
              <a:rPr lang="en-IN" dirty="0" err="1">
                <a:latin typeface="Consolas" pitchFamily="49" charset="0"/>
              </a:rPr>
              <a:t>zj</a:t>
            </a:r>
            <a:r>
              <a:rPr lang="en-IN" dirty="0">
                <a:latin typeface="Consolas" pitchFamily="49" charset="0"/>
              </a:rPr>
              <a:t> </a:t>
            </a:r>
            <a:r>
              <a:rPr lang="en-IN" dirty="0" err="1">
                <a:latin typeface="Consolas" pitchFamily="49" charset="0"/>
              </a:rPr>
              <a:t>vetipgkvu</a:t>
            </a:r>
            <a:r>
              <a:rPr lang="en-IN" dirty="0">
                <a:latin typeface="Consolas" pitchFamily="49" charset="0"/>
              </a:rPr>
              <a:t>  </a:t>
            </a:r>
          </a:p>
          <a:p>
            <a:pPr marL="444500" indent="-444500">
              <a:buNone/>
            </a:pPr>
            <a:r>
              <a:rPr lang="en-IN" dirty="0">
                <a:latin typeface="Consolas" pitchFamily="49" charset="0"/>
              </a:rPr>
              <a:t>	</a:t>
            </a:r>
            <a:r>
              <a:rPr lang="en-IN" dirty="0"/>
              <a:t>Key: </a:t>
            </a:r>
            <a:r>
              <a:rPr lang="en-IN" dirty="0">
                <a:latin typeface="Consolas" pitchFamily="49" charset="0"/>
              </a:rPr>
              <a:t>17</a:t>
            </a:r>
          </a:p>
          <a:p>
            <a:pPr marL="444500" indent="-444500">
              <a:buNone/>
            </a:pPr>
            <a:r>
              <a:rPr lang="en-IN" dirty="0">
                <a:latin typeface="Consolas" pitchFamily="49" charset="0"/>
              </a:rPr>
              <a:t>	</a:t>
            </a:r>
            <a:r>
              <a:rPr lang="en-IN" dirty="0"/>
              <a:t>Plain:</a:t>
            </a:r>
            <a:endParaRPr lang="en-IN" dirty="0">
              <a:latin typeface="Consolas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457200" indent="-457200">
              <a:buFont typeface="+mj-lt"/>
              <a:buAutoNum type="arabicPeriod" startAt="4"/>
            </a:pPr>
            <a:r>
              <a:rPr lang="en-IN" dirty="0"/>
              <a:t>Plain: </a:t>
            </a:r>
            <a:r>
              <a:rPr lang="en-IN" dirty="0">
                <a:latin typeface="Consolas" pitchFamily="49" charset="0"/>
              </a:rPr>
              <a:t>information security</a:t>
            </a:r>
          </a:p>
          <a:p>
            <a:pPr marL="444500" indent="-444500">
              <a:buNone/>
            </a:pPr>
            <a:r>
              <a:rPr lang="en-IN" dirty="0"/>
              <a:t>	Key: </a:t>
            </a:r>
            <a:r>
              <a:rPr lang="en-IN" dirty="0">
                <a:latin typeface="Consolas" pitchFamily="49" charset="0"/>
              </a:rPr>
              <a:t>l</a:t>
            </a:r>
          </a:p>
          <a:p>
            <a:pPr marL="444500" indent="-444500">
              <a:buNone/>
            </a:pPr>
            <a:r>
              <a:rPr lang="en-IN" dirty="0"/>
              <a:t>	Cipher: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2286000" lvl="5" indent="0">
              <a:buNone/>
            </a:pPr>
            <a:endParaRPr lang="en-IN" dirty="0"/>
          </a:p>
          <a:p>
            <a:endParaRPr lang="en-IN" dirty="0"/>
          </a:p>
          <a:p>
            <a:pPr marL="444500" indent="-444500">
              <a:buNone/>
            </a:pPr>
            <a:endParaRPr lang="en-IN" dirty="0">
              <a:latin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79104" y="356732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onsolas" pitchFamily="49" charset="0"/>
              </a:rPr>
              <a:t>this message is encrypted</a:t>
            </a: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95128" y="5376092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>
                <a:latin typeface="Consolas" pitchFamily="49" charset="0"/>
              </a:rPr>
              <a:t>tyqzcxletzy</a:t>
            </a:r>
            <a:r>
              <a:rPr lang="en-IN" sz="2400" dirty="0">
                <a:latin typeface="Consolas" pitchFamily="49" charset="0"/>
              </a:rPr>
              <a:t> </a:t>
            </a:r>
            <a:r>
              <a:rPr lang="en-IN" sz="2400" dirty="0" err="1">
                <a:latin typeface="Consolas" pitchFamily="49" charset="0"/>
              </a:rPr>
              <a:t>dpnfctej</a:t>
            </a:r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1012" y="830663"/>
            <a:ext cx="5229263" cy="147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13000"/>
              </a:lnSpc>
              <a:spcBef>
                <a:spcPts val="576"/>
              </a:spcBef>
              <a:buFont typeface="+mj-lt"/>
              <a:buAutoNum type="arabicPeriod"/>
            </a:pPr>
            <a:r>
              <a:rPr lang="en-IN" sz="2400" dirty="0">
                <a:latin typeface="+mj-lt"/>
              </a:rPr>
              <a:t>Plaintext: </a:t>
            </a:r>
            <a:r>
              <a:rPr lang="en-IN" sz="2400" dirty="0" err="1">
                <a:latin typeface="Consolas" pitchFamily="49" charset="0"/>
              </a:rPr>
              <a:t>networksecurity</a:t>
            </a:r>
            <a:endParaRPr lang="en-IN" sz="2400" dirty="0">
              <a:latin typeface="Consolas" pitchFamily="49" charset="0"/>
            </a:endParaRPr>
          </a:p>
          <a:p>
            <a:pPr marL="444500" indent="-444500" algn="just">
              <a:lnSpc>
                <a:spcPct val="113000"/>
              </a:lnSpc>
              <a:spcBef>
                <a:spcPts val="576"/>
              </a:spcBef>
            </a:pPr>
            <a:r>
              <a:rPr lang="en-IN" sz="2400" dirty="0">
                <a:latin typeface="+mj-lt"/>
              </a:rPr>
              <a:t>	Key: </a:t>
            </a:r>
            <a:r>
              <a:rPr lang="en-IN" sz="2400" dirty="0">
                <a:latin typeface="Consolas" pitchFamily="49" charset="0"/>
              </a:rPr>
              <a:t>7</a:t>
            </a:r>
          </a:p>
          <a:p>
            <a:pPr marL="444500" indent="-444500" algn="just">
              <a:lnSpc>
                <a:spcPct val="113000"/>
              </a:lnSpc>
              <a:spcBef>
                <a:spcPts val="576"/>
              </a:spcBef>
            </a:pPr>
            <a:r>
              <a:rPr lang="en-IN" sz="2400" dirty="0">
                <a:latin typeface="+mj-lt"/>
              </a:rPr>
              <a:t>	Cipher: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86994" y="840130"/>
            <a:ext cx="4176464" cy="142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3000"/>
              </a:lnSpc>
              <a:buFont typeface="+mj-lt"/>
              <a:buAutoNum type="arabicPeriod" startAt="2"/>
            </a:pPr>
            <a:r>
              <a:rPr lang="en-IN" sz="2400" dirty="0">
                <a:latin typeface="+mj-lt"/>
              </a:rPr>
              <a:t>Cipher</a:t>
            </a:r>
            <a:r>
              <a:rPr lang="en-IN" sz="2400" dirty="0"/>
              <a:t>: </a:t>
            </a:r>
            <a:r>
              <a:rPr lang="en-IN" sz="2400" dirty="0" err="1">
                <a:latin typeface="Consolas" pitchFamily="49" charset="0"/>
              </a:rPr>
              <a:t>exxegoexsrgi</a:t>
            </a:r>
            <a:r>
              <a:rPr lang="en-IN" sz="2400" dirty="0"/>
              <a:t>	</a:t>
            </a:r>
          </a:p>
          <a:p>
            <a:pPr marL="457200" indent="-457200" algn="just">
              <a:lnSpc>
                <a:spcPct val="113000"/>
              </a:lnSpc>
              <a:spcBef>
                <a:spcPts val="576"/>
              </a:spcBef>
            </a:pPr>
            <a:r>
              <a:rPr lang="en-IN" sz="2400" dirty="0">
                <a:latin typeface="+mj-lt"/>
              </a:rPr>
              <a:t>	Key</a:t>
            </a:r>
            <a:r>
              <a:rPr lang="en-IN" sz="2400" dirty="0"/>
              <a:t>: </a:t>
            </a:r>
            <a:r>
              <a:rPr lang="en-IN" sz="2400" dirty="0">
                <a:latin typeface="Consolas" pitchFamily="49" charset="0"/>
              </a:rPr>
              <a:t>4</a:t>
            </a:r>
            <a:r>
              <a:rPr lang="en-IN" sz="2400" dirty="0"/>
              <a:t>			</a:t>
            </a:r>
          </a:p>
          <a:p>
            <a:pPr marL="444500" indent="-444500">
              <a:lnSpc>
                <a:spcPct val="113000"/>
              </a:lnSpc>
            </a:pPr>
            <a:r>
              <a:rPr lang="en-IN" sz="2400" dirty="0">
                <a:latin typeface="+mj-lt"/>
              </a:rPr>
              <a:t>	Plaintext</a:t>
            </a:r>
            <a:r>
              <a:rPr lang="en-IN" sz="2400" dirty="0"/>
              <a:t> </a:t>
            </a:r>
            <a:r>
              <a:rPr lang="en-IN" sz="2400" b="1" dirty="0"/>
              <a:t>:</a:t>
            </a:r>
            <a:r>
              <a:rPr lang="en-IN" sz="2400" dirty="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772" y="179185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>
                <a:latin typeface="Consolas" pitchFamily="49" charset="0"/>
              </a:rPr>
              <a:t>attackatonce</a:t>
            </a:r>
            <a:endParaRPr lang="en-IN" sz="2400" dirty="0">
              <a:latin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164C5-A814-740C-6CD3-F063F79FF9EB}"/>
              </a:ext>
            </a:extLst>
          </p:cNvPr>
          <p:cNvSpPr txBox="1"/>
          <p:nvPr/>
        </p:nvSpPr>
        <p:spPr>
          <a:xfrm>
            <a:off x="1695128" y="1799816"/>
            <a:ext cx="2947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latin typeface="Consolas" pitchFamily="49" charset="0"/>
              </a:rPr>
              <a:t>uladvyrzljbypaf</a:t>
            </a:r>
            <a:endParaRPr lang="en-US" sz="2400" dirty="0">
              <a:latin typeface="Consolas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383C4-D38D-C73C-278C-D80B967BDFF4}"/>
              </a:ext>
            </a:extLst>
          </p:cNvPr>
          <p:cNvSpPr/>
          <p:nvPr/>
        </p:nvSpPr>
        <p:spPr>
          <a:xfrm>
            <a:off x="1479105" y="3550691"/>
            <a:ext cx="4464496" cy="478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4CA8FA-FF72-5247-8034-14C6AA871DE8}"/>
              </a:ext>
            </a:extLst>
          </p:cNvPr>
          <p:cNvSpPr/>
          <p:nvPr/>
        </p:nvSpPr>
        <p:spPr>
          <a:xfrm>
            <a:off x="1695128" y="5372543"/>
            <a:ext cx="4464496" cy="478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A3183F-6AD3-3F4E-CE9E-3A4BB45D89AE}"/>
              </a:ext>
            </a:extLst>
          </p:cNvPr>
          <p:cNvSpPr/>
          <p:nvPr/>
        </p:nvSpPr>
        <p:spPr>
          <a:xfrm>
            <a:off x="7231210" y="1772117"/>
            <a:ext cx="4464496" cy="478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F80F1D-A4A6-08D6-C794-B1D762CC0499}"/>
              </a:ext>
            </a:extLst>
          </p:cNvPr>
          <p:cNvSpPr/>
          <p:nvPr/>
        </p:nvSpPr>
        <p:spPr>
          <a:xfrm>
            <a:off x="1727504" y="1856058"/>
            <a:ext cx="2760090" cy="4783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10" grpId="0"/>
      <p:bldP spid="7" grpId="0"/>
      <p:bldP spid="16" grpId="0" animBg="1"/>
      <p:bldP spid="17" grpId="0" animBg="1"/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Brute force attack on Caesar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encryption and decryption algorithms are known.</a:t>
            </a:r>
          </a:p>
          <a:p>
            <a:r>
              <a:rPr lang="en-IN" dirty="0"/>
              <a:t>There are only 25 keys to try, e.g. k=1, k=2, …</a:t>
            </a:r>
          </a:p>
          <a:p>
            <a:r>
              <a:rPr lang="en-IN" dirty="0"/>
              <a:t>The language of the plaintext is known and easily recognizable.</a:t>
            </a:r>
          </a:p>
        </p:txBody>
      </p:sp>
    </p:spTree>
    <p:extLst>
      <p:ext uri="{BB962C8B-B14F-4D97-AF65-F5344CB8AC3E}">
        <p14:creationId xmlns:p14="http://schemas.microsoft.com/office/powerpoint/2010/main" val="256001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Brute force attack on Caesar Cipher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499259"/>
              </p:ext>
            </p:extLst>
          </p:nvPr>
        </p:nvGraphicFramePr>
        <p:xfrm>
          <a:off x="413117" y="1479936"/>
          <a:ext cx="5856225" cy="4959262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848728">
                  <a:extLst>
                    <a:ext uri="{9D8B030D-6E8A-4147-A177-3AD203B41FA5}">
                      <a16:colId xmlns:a16="http://schemas.microsoft.com/office/drawing/2014/main" val="1429738763"/>
                    </a:ext>
                  </a:extLst>
                </a:gridCol>
                <a:gridCol w="5007497">
                  <a:extLst>
                    <a:ext uri="{9D8B030D-6E8A-4147-A177-3AD203B41FA5}">
                      <a16:colId xmlns:a16="http://schemas.microsoft.com/office/drawing/2014/main" val="247058307"/>
                    </a:ext>
                  </a:extLst>
                </a:gridCol>
              </a:tblGrid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Key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Transformed text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59691312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YMJ VZNHP GWTBS KTC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93661300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XLI UYMGO FVSAR JSB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07295288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3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WKH TXLFN EURZQ IRA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00733661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4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VJG SWKEM DTQYP HQZ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97473304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5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UIF RVJDL CSPXOGPY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44367978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6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THE QUICK BROWN FOX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89492246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7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SGD PTHBJ AQNVM ENW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24303804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8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RFC OSGAI ZPMUL DMV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29126857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9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QEB NRFZH YOLTK CLU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33523649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10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PDA MQEYG XNKSJ BKT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77037559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11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OCZ LPDXF WMJRI AJS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38817624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12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NBY KOCWE VLIQH ZIR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78661954"/>
                  </a:ext>
                </a:extLst>
              </a:tr>
              <a:tr h="35423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13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MAX JNBVD UKHPG YHQ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8427504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53287"/>
              </p:ext>
            </p:extLst>
          </p:nvPr>
        </p:nvGraphicFramePr>
        <p:xfrm>
          <a:off x="6737858" y="1478398"/>
          <a:ext cx="5188870" cy="496080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752009">
                  <a:extLst>
                    <a:ext uri="{9D8B030D-6E8A-4147-A177-3AD203B41FA5}">
                      <a16:colId xmlns:a16="http://schemas.microsoft.com/office/drawing/2014/main" val="210308470"/>
                    </a:ext>
                  </a:extLst>
                </a:gridCol>
                <a:gridCol w="4436861">
                  <a:extLst>
                    <a:ext uri="{9D8B030D-6E8A-4147-A177-3AD203B41FA5}">
                      <a16:colId xmlns:a16="http://schemas.microsoft.com/office/drawing/2014/main" val="1122671425"/>
                    </a:ext>
                  </a:extLst>
                </a:gridCol>
              </a:tblGrid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Key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Transformed text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8502604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14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LZW IMAUC TJGOF XGP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95155805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15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KYV HLZTB SIFNE WFO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69279550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16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JXU GKYSA RHEMD VEN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02041136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17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IWT FJXRZ QGDLC UDM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76715318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18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HVS EIWQY PFCKB TCL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2295682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19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GUR DHVPX OEBJA SBK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576696583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20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FTQ CGUOW NDAIZ RAJ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7650358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21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ESP BFTNV MCZHY QZI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32673582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22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DRO AESMU LBYGX PYH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794076471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23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CQN ZDRLT KAXFW OXG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927700392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24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BPM YCQKS JZWEV NWF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96332154"/>
                  </a:ext>
                </a:extLst>
              </a:tr>
              <a:tr h="3816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25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IN" sz="2200" u="none" strike="noStrike" kern="1200" dirty="0">
                          <a:effectLst/>
                        </a:rPr>
                        <a:t>AOL XBPJR IYVDU MVE</a:t>
                      </a:r>
                      <a:endParaRPr lang="en-IN" sz="2200" u="none" strike="noStrike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44247264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42367" y="863967"/>
            <a:ext cx="6397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Ciphertext: ZNK WAOIQ HXUCT LUD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2142" y="3568954"/>
            <a:ext cx="435648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9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Caesar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C00000"/>
                </a:solidFill>
              </a:rPr>
              <a:t>Monoalphabetic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Playfair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Hill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Polyalphabetic Ciphers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One-Time Pad</a:t>
            </a:r>
          </a:p>
        </p:txBody>
      </p:sp>
    </p:spTree>
    <p:extLst>
      <p:ext uri="{BB962C8B-B14F-4D97-AF65-F5344CB8AC3E}">
        <p14:creationId xmlns:p14="http://schemas.microsoft.com/office/powerpoint/2010/main" val="274189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2. </a:t>
            </a:r>
            <a:r>
              <a:rPr lang="en-IN" sz="3600" dirty="0" err="1"/>
              <a:t>Monoalphabetic</a:t>
            </a:r>
            <a:r>
              <a:rPr lang="en-IN" sz="3600" dirty="0"/>
              <a:t> Cipher (Simple substitution)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/>
              <a:t>It is an </a:t>
            </a:r>
            <a:r>
              <a:rPr lang="en-IN" dirty="0">
                <a:solidFill>
                  <a:srgbClr val="C00000"/>
                </a:solidFill>
              </a:rPr>
              <a:t>improvement</a:t>
            </a:r>
            <a:r>
              <a:rPr lang="en-IN" dirty="0"/>
              <a:t> to the Caesar Cipher. </a:t>
            </a:r>
          </a:p>
          <a:p>
            <a:r>
              <a:rPr lang="en-IN" dirty="0"/>
              <a:t>Instead of shifting the alphabets by some number, this scheme uses some </a:t>
            </a:r>
            <a:r>
              <a:rPr lang="en-IN" dirty="0">
                <a:solidFill>
                  <a:srgbClr val="C00000"/>
                </a:solidFill>
              </a:rPr>
              <a:t>permutation</a:t>
            </a:r>
            <a:r>
              <a:rPr lang="en-IN" dirty="0"/>
              <a:t> of the letters in alphabet.</a:t>
            </a:r>
          </a:p>
          <a:p>
            <a:r>
              <a:rPr lang="en-IN" dirty="0"/>
              <a:t>Use a single alphabet for both plaintext and cipher text.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Example: </a:t>
            </a:r>
          </a:p>
          <a:p>
            <a:r>
              <a:rPr lang="en-IN" dirty="0"/>
              <a:t>Cipher: </a:t>
            </a:r>
            <a:r>
              <a:rPr lang="en-IN" dirty="0" err="1">
                <a:latin typeface="Consolas" pitchFamily="49" charset="0"/>
              </a:rPr>
              <a:t>kxlvzofemrj</a:t>
            </a:r>
            <a:endParaRPr lang="en-IN" dirty="0">
              <a:latin typeface="Consolas" pitchFamily="49" charset="0"/>
            </a:endParaRPr>
          </a:p>
          <a:p>
            <a:r>
              <a:rPr lang="en-IN" dirty="0"/>
              <a:t>Plaintext: </a:t>
            </a:r>
          </a:p>
          <a:p>
            <a:r>
              <a:rPr lang="en-IN" dirty="0"/>
              <a:t>Try Brute force attack :</a:t>
            </a:r>
          </a:p>
          <a:p>
            <a:r>
              <a:rPr lang="en-IN" dirty="0"/>
              <a:t>With 26 letters in alphabet, the possible permutations are 26! Keys (4x10</a:t>
            </a:r>
            <a:r>
              <a:rPr lang="en-IN" baseline="30000" dirty="0"/>
              <a:t>26</a:t>
            </a:r>
            <a:r>
              <a:rPr lang="en-IN" dirty="0"/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896888" y="2827729"/>
            <a:ext cx="10398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Plain:  a b c d e f g h i j k l m n o p q r s t u v w x y z</a:t>
            </a:r>
          </a:p>
          <a:p>
            <a:r>
              <a:rPr lang="pt-BR" sz="2400" dirty="0">
                <a:latin typeface="Consolas" panose="020B0609020204030204" pitchFamily="49" charset="0"/>
              </a:rPr>
              <a:t>Cipher: y n l k x b s h m i w d p j r o q v f e a u g t z c</a:t>
            </a:r>
            <a:endParaRPr lang="en-IN" sz="2400" dirty="0">
              <a:latin typeface="Consolas" panose="020B0609020204030204" pitchFamily="49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145" y="4842055"/>
            <a:ext cx="304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24143" y="4805801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latin typeface="Consolas" pitchFamily="49" charset="0"/>
              </a:rPr>
              <a:t>decryption</a:t>
            </a:r>
          </a:p>
        </p:txBody>
      </p:sp>
    </p:spTree>
    <p:extLst>
      <p:ext uri="{BB962C8B-B14F-4D97-AF65-F5344CB8AC3E}">
        <p14:creationId xmlns:p14="http://schemas.microsoft.com/office/powerpoint/2010/main" val="9708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14069-5F26-AA7B-CE43-369DE1328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Frequencies of the English Letters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F403E4C-360F-768D-5575-7FED94037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951761"/>
              </p:ext>
            </p:extLst>
          </p:nvPr>
        </p:nvGraphicFramePr>
        <p:xfrm>
          <a:off x="312956" y="818254"/>
          <a:ext cx="2388203" cy="551259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536498">
                  <a:extLst>
                    <a:ext uri="{9D8B030D-6E8A-4147-A177-3AD203B41FA5}">
                      <a16:colId xmlns:a16="http://schemas.microsoft.com/office/drawing/2014/main" val="2970076096"/>
                    </a:ext>
                  </a:extLst>
                </a:gridCol>
                <a:gridCol w="536498">
                  <a:extLst>
                    <a:ext uri="{9D8B030D-6E8A-4147-A177-3AD203B41FA5}">
                      <a16:colId xmlns:a16="http://schemas.microsoft.com/office/drawing/2014/main" val="1031090151"/>
                    </a:ext>
                  </a:extLst>
                </a:gridCol>
                <a:gridCol w="536498">
                  <a:extLst>
                    <a:ext uri="{9D8B030D-6E8A-4147-A177-3AD203B41FA5}">
                      <a16:colId xmlns:a16="http://schemas.microsoft.com/office/drawing/2014/main" val="4014716793"/>
                    </a:ext>
                  </a:extLst>
                </a:gridCol>
                <a:gridCol w="778709">
                  <a:extLst>
                    <a:ext uri="{9D8B030D-6E8A-4147-A177-3AD203B41FA5}">
                      <a16:colId xmlns:a16="http://schemas.microsoft.com/office/drawing/2014/main" val="4107624586"/>
                    </a:ext>
                  </a:extLst>
                </a:gridCol>
              </a:tblGrid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/>
                        <a:t>Letter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/>
                        <a:t>Count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/>
                        <a:t>Letter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b="1" dirty="0"/>
                        <a:t>Frequency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690699504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E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21912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E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12.02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323103365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T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16587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T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9.10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164775535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A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14810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A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8.12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100256536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O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14003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O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7.68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178624333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I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13318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I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7.31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4161028272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N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12666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N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6.95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1778255458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S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11450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S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6.28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047957084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R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10977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R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6.02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443752392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H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10795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H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5.92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944026355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D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7874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D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4.32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605564310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L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7253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L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3.98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179621387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U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5246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U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2.88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1013193736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C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4943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C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2.71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4141414938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M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4761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M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2.61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24995434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F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4200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F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2.30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77113246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Y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3853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Y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2.11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405622275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W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3819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W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2.09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79072128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G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3693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G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2.03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98060094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P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3316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P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1.82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746335613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B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2715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B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1.49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519816963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V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2019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V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1.11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391865924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K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1257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K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0.69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3391651877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X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315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X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0.17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427093651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Q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205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Q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0.11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66125698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J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188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J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/>
                        <a:t>0.10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661967252"/>
                  </a:ext>
                </a:extLst>
              </a:tr>
              <a:tr h="196635"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Z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128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Z</a:t>
                      </a:r>
                    </a:p>
                  </a:txBody>
                  <a:tcPr marL="51770" marR="51770" marT="25885" marB="25885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0.07</a:t>
                      </a:r>
                    </a:p>
                  </a:txBody>
                  <a:tcPr marL="51770" marR="51770" marT="25885" marB="25885" anchor="b"/>
                </a:tc>
                <a:extLst>
                  <a:ext uri="{0D108BD9-81ED-4DB2-BD59-A6C34878D82A}">
                    <a16:rowId xmlns:a16="http://schemas.microsoft.com/office/drawing/2014/main" val="2092720324"/>
                  </a:ext>
                </a:extLst>
              </a:tr>
            </a:tbl>
          </a:graphicData>
        </a:graphic>
      </p:graphicFrame>
      <p:pic>
        <p:nvPicPr>
          <p:cNvPr id="1026" name="Picture 2" descr="Frequency Table">
            <a:extLst>
              <a:ext uri="{FF2B5EF4-FFF2-40B4-BE49-F238E27FC236}">
                <a16:creationId xmlns:a16="http://schemas.microsoft.com/office/drawing/2014/main" id="{3F4B1D04-1E82-64EA-40BC-7565A757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554" y="1313793"/>
            <a:ext cx="9285438" cy="427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981FD-056C-6853-7002-66B9BB099264}"/>
              </a:ext>
            </a:extLst>
          </p:cNvPr>
          <p:cNvSpPr txBox="1"/>
          <p:nvPr/>
        </p:nvSpPr>
        <p:spPr>
          <a:xfrm>
            <a:off x="-26274" y="6437897"/>
            <a:ext cx="612227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" dirty="0"/>
              <a:t>Courtesy: https://</a:t>
            </a:r>
            <a:r>
              <a:rPr lang="en-US" sz="500" dirty="0" err="1"/>
              <a:t>pi.math.cornell.edu</a:t>
            </a:r>
            <a:r>
              <a:rPr lang="en-US" sz="500" dirty="0"/>
              <a:t>/~</a:t>
            </a:r>
            <a:r>
              <a:rPr lang="en-US" sz="500" dirty="0" err="1"/>
              <a:t>mec</a:t>
            </a:r>
            <a:r>
              <a:rPr lang="en-US" sz="500" dirty="0"/>
              <a:t>/2003-2004/cryptography/subs/</a:t>
            </a:r>
            <a:r>
              <a:rPr lang="en-US" sz="500" dirty="0" err="1"/>
              <a:t>frequencies.html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91154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Attack on Monoalphabetic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relative frequencies of the letters in the ciphertext (in %) are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In our ciphertext, the most common </a:t>
            </a:r>
            <a:r>
              <a:rPr lang="en-IN" dirty="0" err="1"/>
              <a:t>digram</a:t>
            </a:r>
            <a:r>
              <a:rPr lang="en-IN" dirty="0"/>
              <a:t> is ZW, which appears three times. So equate  Z with t, W with h and P with e.</a:t>
            </a:r>
          </a:p>
          <a:p>
            <a:r>
              <a:rPr lang="en-IN" dirty="0"/>
              <a:t>Now notice that the sequence ZWP appears in the ciphertext, and we can translate that sequence as “the.”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2801" y="1316023"/>
            <a:ext cx="8010890" cy="1893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7397" y="3321740"/>
            <a:ext cx="86216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Ciphertext:</a:t>
            </a:r>
          </a:p>
          <a:p>
            <a:r>
              <a:rPr lang="en-IN" sz="2000" dirty="0">
                <a:latin typeface="Consolas" panose="020B0609020204030204" pitchFamily="49" charset="0"/>
              </a:rPr>
              <a:t>uzqsovuohxmopvgpozpevsg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zw</a:t>
            </a:r>
            <a:r>
              <a:rPr lang="en-IN" sz="2000" dirty="0">
                <a:latin typeface="Consolas" panose="020B0609020204030204" pitchFamily="49" charset="0"/>
              </a:rPr>
              <a:t>szopfpesxudbmetsxaizvuephzhmdzshzowsfpappdtsvpqu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zw</a:t>
            </a:r>
            <a:r>
              <a:rPr lang="en-IN" sz="2000" dirty="0">
                <a:latin typeface="Consolas" panose="020B0609020204030204" pitchFamily="49" charset="0"/>
              </a:rPr>
              <a:t>ymxuzuhsxepyepopdzszufpomb</a:t>
            </a:r>
            <a:r>
              <a:rPr lang="en-IN" sz="2000" b="1" dirty="0">
                <a:solidFill>
                  <a:srgbClr val="C00000"/>
                </a:solidFill>
                <a:latin typeface="Consolas" panose="020B0609020204030204" pitchFamily="49" charset="0"/>
              </a:rPr>
              <a:t>zw</a:t>
            </a:r>
            <a:r>
              <a:rPr lang="en-IN" sz="2000" dirty="0">
                <a:latin typeface="Consolas" panose="020B0609020204030204" pitchFamily="49" charset="0"/>
              </a:rPr>
              <a:t>pfupzhmdjudtmohmq</a:t>
            </a:r>
          </a:p>
        </p:txBody>
      </p:sp>
    </p:spTree>
    <p:extLst>
      <p:ext uri="{BB962C8B-B14F-4D97-AF65-F5344CB8AC3E}">
        <p14:creationId xmlns:p14="http://schemas.microsoft.com/office/powerpoint/2010/main" val="254353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1157-E339-151B-0942-D0D852EAC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C3EDA-0535-2D1B-1C20-1B5FD686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7CCE5-378A-6A53-C9EC-2640CBB7F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863444"/>
            <a:ext cx="11929641" cy="3235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45E34-CB6C-CE2C-4F2A-7F3C2622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01" y="4442759"/>
            <a:ext cx="7772400" cy="166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1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Privacy: </a:t>
            </a:r>
            <a:r>
              <a:rPr lang="en-US" sz="2800" dirty="0"/>
              <a:t>Assure individuals can control what information related to them is collected, stored, distributed.</a:t>
            </a:r>
          </a:p>
          <a:p>
            <a:r>
              <a:rPr lang="en-US" sz="2800" dirty="0"/>
              <a:t>Privacy is the right of an individual to protect personal or sensitive information.</a:t>
            </a:r>
          </a:p>
          <a:p>
            <a:pPr marL="0" indent="-87312">
              <a:buNone/>
            </a:pPr>
            <a:endParaRPr lang="en-US" sz="2800" dirty="0"/>
          </a:p>
          <a:p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  <a:p>
            <a:pPr>
              <a:buNone/>
            </a:pP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2794156"/>
            <a:ext cx="58864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665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Attack on Monoalphabetic Cipher </a:t>
            </a:r>
            <a:r>
              <a:rPr lang="en-IN" sz="4000" dirty="0"/>
              <a:t>(Cont…)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If the cryptanalyst knows the </a:t>
            </a:r>
            <a:r>
              <a:rPr lang="en-IN" dirty="0">
                <a:solidFill>
                  <a:srgbClr val="C00000"/>
                </a:solidFill>
              </a:rPr>
              <a:t>nature of the plaintext</a:t>
            </a:r>
            <a:r>
              <a:rPr lang="en-IN" dirty="0"/>
              <a:t>, then the analyst can exploit the regularities of the language.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relative frequency </a:t>
            </a:r>
            <a:r>
              <a:rPr lang="en-IN" dirty="0"/>
              <a:t>of the letters can be determined and compared to a standard frequency distribution for English.</a:t>
            </a:r>
          </a:p>
          <a:p>
            <a:r>
              <a:rPr lang="en-IN" dirty="0"/>
              <a:t>If the message were long enough, this technique alone might be sufficient, but because this is a relatively short message, we cannot expect an exact match.</a:t>
            </a:r>
          </a:p>
          <a:p>
            <a:r>
              <a:rPr lang="en-IN" dirty="0"/>
              <a:t>Example: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F694-A045-DBE0-0C73-1B454FE16EB0}"/>
              </a:ext>
            </a:extLst>
          </p:cNvPr>
          <p:cNvSpPr txBox="1"/>
          <p:nvPr/>
        </p:nvSpPr>
        <p:spPr>
          <a:xfrm>
            <a:off x="1019690" y="3658726"/>
            <a:ext cx="10152617" cy="83099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Plain Text: Although the Death Star has been destroyed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Key: UAFJVQRLOIPBNDKHZSTXWMYCGE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006C5-18B5-BB85-830F-3043A551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690" y="4546628"/>
            <a:ext cx="10152617" cy="830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7CF34-DE26-E53E-2816-C51B4403F94B}"/>
              </a:ext>
            </a:extLst>
          </p:cNvPr>
          <p:cNvSpPr txBox="1"/>
          <p:nvPr/>
        </p:nvSpPr>
        <p:spPr>
          <a:xfrm>
            <a:off x="1019690" y="5454151"/>
            <a:ext cx="10152616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Cipher Text: UBXLKWRL XLV JVUXL TXUS LUT AVVD JVTXSKGVJ</a:t>
            </a:r>
          </a:p>
        </p:txBody>
      </p:sp>
    </p:spTree>
    <p:extLst>
      <p:ext uri="{BB962C8B-B14F-4D97-AF65-F5344CB8AC3E}">
        <p14:creationId xmlns:p14="http://schemas.microsoft.com/office/powerpoint/2010/main" val="75471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Caesar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Monoalphabetic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C00000"/>
                </a:solidFill>
              </a:rPr>
              <a:t>Playfair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Hill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Polyalphabetic Ciphers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One-Time Pad</a:t>
            </a:r>
          </a:p>
        </p:txBody>
      </p:sp>
    </p:spTree>
    <p:extLst>
      <p:ext uri="{BB962C8B-B14F-4D97-AF65-F5344CB8AC3E}">
        <p14:creationId xmlns:p14="http://schemas.microsoft.com/office/powerpoint/2010/main" val="1196516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n-IN" dirty="0"/>
              <a:t>Playfair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Playfair algorithm is based on a 5 × 5 matrix (</a:t>
            </a:r>
            <a:r>
              <a:rPr lang="en-IN" b="1" dirty="0">
                <a:solidFill>
                  <a:srgbClr val="C00000"/>
                </a:solidFill>
              </a:rPr>
              <a:t>key</a:t>
            </a:r>
            <a:r>
              <a:rPr lang="en-IN" dirty="0"/>
              <a:t>) of letters.</a:t>
            </a:r>
          </a:p>
          <a:p>
            <a:r>
              <a:rPr lang="en-IN" dirty="0"/>
              <a:t>The matrix is constructed by filling in the letters of the </a:t>
            </a:r>
            <a:r>
              <a:rPr lang="en-IN" b="1" dirty="0">
                <a:solidFill>
                  <a:srgbClr val="C00000"/>
                </a:solidFill>
              </a:rPr>
              <a:t>keyword</a:t>
            </a:r>
            <a:r>
              <a:rPr lang="en-IN" dirty="0"/>
              <a:t> (minus duplicates) from left to right and from top to bottom, and then filling in the remainder of the matrix with the remaining letters in alphabetic order. </a:t>
            </a:r>
          </a:p>
          <a:p>
            <a:r>
              <a:rPr lang="en-IN" b="1" dirty="0">
                <a:solidFill>
                  <a:srgbClr val="C00000"/>
                </a:solidFill>
              </a:rPr>
              <a:t>The letters </a:t>
            </a: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I</a:t>
            </a:r>
            <a:r>
              <a:rPr lang="en-IN" b="1" dirty="0">
                <a:solidFill>
                  <a:srgbClr val="C00000"/>
                </a:solidFill>
              </a:rPr>
              <a:t> and </a:t>
            </a: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</a:rPr>
              <a:t>J</a:t>
            </a:r>
            <a:r>
              <a:rPr lang="en-IN" b="1" dirty="0">
                <a:solidFill>
                  <a:srgbClr val="C00000"/>
                </a:solidFill>
              </a:rPr>
              <a:t> count as one letter</a:t>
            </a:r>
            <a:r>
              <a:rPr lang="en-IN" dirty="0">
                <a:solidFill>
                  <a:srgbClr val="C00000"/>
                </a:solidFill>
              </a:rPr>
              <a:t>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99556" y="3762277"/>
            <a:ext cx="334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Example:</a:t>
            </a:r>
          </a:p>
          <a:p>
            <a:r>
              <a:rPr lang="en-IN" sz="2400" dirty="0"/>
              <a:t>Keyword= </a:t>
            </a:r>
            <a:r>
              <a:rPr lang="en-US" sz="2400" dirty="0">
                <a:latin typeface="Consolas" panose="020B0609020204030204" pitchFamily="49" charset="0"/>
              </a:rPr>
              <a:t>OCCURRENCE</a:t>
            </a:r>
          </a:p>
          <a:p>
            <a:r>
              <a:rPr lang="en-US" sz="2400" dirty="0"/>
              <a:t>Plaintext= </a:t>
            </a:r>
            <a:r>
              <a:rPr lang="en-US" sz="2400" dirty="0">
                <a:latin typeface="Consolas" panose="020B0609020204030204" pitchFamily="49" charset="0"/>
              </a:rPr>
              <a:t>TALL TREES</a:t>
            </a:r>
            <a:endParaRPr lang="en-IN" sz="2400" dirty="0">
              <a:latin typeface="Consolas" panose="020B06090202040302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373531" y="3360350"/>
          <a:ext cx="3416195" cy="2607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239">
                  <a:extLst>
                    <a:ext uri="{9D8B030D-6E8A-4147-A177-3AD203B41FA5}">
                      <a16:colId xmlns:a16="http://schemas.microsoft.com/office/drawing/2014/main" val="50795221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748866154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4019551550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52412988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601938015"/>
                    </a:ext>
                  </a:extLst>
                </a:gridCol>
              </a:tblGrid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</a:t>
                      </a:r>
                      <a:endParaRPr lang="en-IN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2893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70709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46312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654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19790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517546" y="3460744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201622" y="3460744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7898842" y="3472174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579108" y="3474849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9267861" y="3478126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523370" y="3972420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7207446" y="3972420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7904666" y="3983850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8584932" y="3986525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9273685" y="3989802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6517546" y="4506182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7201622" y="4506182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7898842" y="4517612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8579108" y="4520287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9267861" y="4523564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6517546" y="5025588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7201622" y="5025588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7898842" y="5037018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8579108" y="5039693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9267861" y="5042970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6517546" y="5551620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7201622" y="5551620"/>
            <a:ext cx="396044" cy="307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7898842" y="5563050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8579108" y="5565725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/>
          <p:cNvSpPr/>
          <p:nvPr/>
        </p:nvSpPr>
        <p:spPr>
          <a:xfrm>
            <a:off x="9267861" y="5569002"/>
            <a:ext cx="396044" cy="290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17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Playfair Cipher - Encrypt Plaintext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Operate on pair of letters (</a:t>
            </a:r>
            <a:r>
              <a:rPr lang="en-IN" dirty="0" err="1"/>
              <a:t>digram</a:t>
            </a:r>
            <a:r>
              <a:rPr lang="en-IN" dirty="0"/>
              <a:t>) at a time.</a:t>
            </a:r>
          </a:p>
          <a:p>
            <a:r>
              <a:rPr lang="en-IN" b="1" dirty="0"/>
              <a:t>Special:</a:t>
            </a:r>
            <a:r>
              <a:rPr lang="en-IN" dirty="0"/>
              <a:t> if </a:t>
            </a:r>
            <a:r>
              <a:rPr lang="en-IN" dirty="0" err="1"/>
              <a:t>digram</a:t>
            </a:r>
            <a:r>
              <a:rPr lang="en-IN" dirty="0"/>
              <a:t> with same letters appears, separate by special letter (e.g. x)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If there is an odd number of letters, then add uncommon letter to complete digram, a X/Z may be added to the last letter.</a:t>
            </a:r>
          </a:p>
          <a:p>
            <a:pPr marL="457200" lvl="1" indent="0">
              <a:buNone/>
            </a:pPr>
            <a:r>
              <a:rPr lang="en-IN" sz="2400" dirty="0"/>
              <a:t>	Plaintext= </a:t>
            </a:r>
            <a:r>
              <a:rPr lang="en-IN" sz="2400" dirty="0">
                <a:latin typeface="Consolas" pitchFamily="49" charset="0"/>
              </a:rPr>
              <a:t>NETWORK</a:t>
            </a:r>
          </a:p>
          <a:p>
            <a:pPr marL="457200" lvl="1" indent="0">
              <a:buNone/>
            </a:pPr>
            <a:r>
              <a:rPr lang="en-IN" sz="2400" dirty="0"/>
              <a:t>	Plaintext= </a:t>
            </a:r>
            <a:r>
              <a:rPr lang="en-IN" sz="2400" dirty="0">
                <a:latin typeface="Consolas" pitchFamily="49" charset="0"/>
              </a:rPr>
              <a:t>NE TW OR KX</a:t>
            </a:r>
          </a:p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2495600" y="181213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Plaintext= </a:t>
            </a:r>
            <a:r>
              <a:rPr lang="en-US" sz="2400" dirty="0">
                <a:latin typeface="Consolas" panose="020B0609020204030204" pitchFamily="49" charset="0"/>
              </a:rPr>
              <a:t>TALL TREES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5600" y="2195213"/>
            <a:ext cx="475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 Plaintext= </a:t>
            </a:r>
            <a:r>
              <a:rPr lang="en-US" sz="2400" dirty="0">
                <a:latin typeface="Consolas" panose="020B0609020204030204" pitchFamily="49" charset="0"/>
              </a:rPr>
              <a:t>TA LX LT RE ES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99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Playfair Cipher - Encrypt Plaintext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Map each pair in key matrix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15127" y="1400844"/>
          <a:ext cx="3416195" cy="2607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239">
                  <a:extLst>
                    <a:ext uri="{9D8B030D-6E8A-4147-A177-3AD203B41FA5}">
                      <a16:colId xmlns:a16="http://schemas.microsoft.com/office/drawing/2014/main" val="50795221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748866154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4019551550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52412988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601938015"/>
                    </a:ext>
                  </a:extLst>
                </a:gridCol>
              </a:tblGrid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</a:t>
                      </a:r>
                      <a:endParaRPr lang="en-IN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2893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70709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46312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654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197900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31179" y="4084614"/>
            <a:ext cx="119296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If the letters appear on the same row, replace them with the letters to their immediate right respectively, wrapping around to the left side of the row if necessary.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For example, using the table above, the letter pair </a:t>
            </a:r>
            <a:r>
              <a:rPr lang="en-IN" sz="2400" b="1" dirty="0">
                <a:solidFill>
                  <a:srgbClr val="C00000"/>
                </a:solidFill>
              </a:rPr>
              <a:t>RE</a:t>
            </a:r>
            <a:r>
              <a:rPr lang="en-IN" sz="2400" dirty="0"/>
              <a:t> would be encoded as </a:t>
            </a:r>
            <a:r>
              <a:rPr lang="en-IN" sz="2400" b="1" dirty="0">
                <a:solidFill>
                  <a:srgbClr val="C00000"/>
                </a:solidFill>
              </a:rPr>
              <a:t>EO</a:t>
            </a:r>
            <a:r>
              <a:rPr lang="en-IN" sz="2400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1563" y="1628801"/>
            <a:ext cx="420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Plaintext:    </a:t>
            </a:r>
            <a:r>
              <a:rPr lang="en-US" sz="2400" dirty="0">
                <a:latin typeface="Consolas" panose="020B0609020204030204" pitchFamily="49" charset="0"/>
              </a:rPr>
              <a:t>TA LX LT RE ES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68309" y="1400844"/>
            <a:ext cx="1363013" cy="5159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2171564" y="2090466"/>
            <a:ext cx="428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: </a:t>
            </a:r>
            <a:r>
              <a:rPr lang="en-US" sz="2400" dirty="0">
                <a:latin typeface="Consolas" panose="020B0609020204030204" pitchFamily="49" charset="0"/>
              </a:rPr>
              <a:t>PF IZ TZ EO RT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8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9" grpId="0" animBg="1"/>
      <p:bldP spid="9" grpId="1" animBg="1"/>
      <p:bldP spid="2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Playfair Cipher - Encrypt Plaintext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Map each pair in key matrix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15127" y="1400844"/>
          <a:ext cx="3416195" cy="2607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239">
                  <a:extLst>
                    <a:ext uri="{9D8B030D-6E8A-4147-A177-3AD203B41FA5}">
                      <a16:colId xmlns:a16="http://schemas.microsoft.com/office/drawing/2014/main" val="50795221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748866154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4019551550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52412988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601938015"/>
                    </a:ext>
                  </a:extLst>
                </a:gridCol>
              </a:tblGrid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</a:t>
                      </a:r>
                      <a:endParaRPr lang="en-IN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2893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70709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46312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654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1979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71563" y="1628801"/>
            <a:ext cx="420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Plaintext:    </a:t>
            </a:r>
            <a:r>
              <a:rPr lang="en-US" sz="2400" dirty="0">
                <a:latin typeface="Consolas" panose="020B0609020204030204" pitchFamily="49" charset="0"/>
              </a:rPr>
              <a:t>TA LX LT RE ES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1179" y="4256827"/>
            <a:ext cx="11929641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If the letters appear on the same column, replace them with the letters immediately below, wrapping around to the top if necessary.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For example, using the table above, the letter pair </a:t>
            </a:r>
            <a:r>
              <a:rPr lang="en-IN" sz="2400" b="1" dirty="0">
                <a:solidFill>
                  <a:srgbClr val="C00000"/>
                </a:solidFill>
              </a:rPr>
              <a:t>LT</a:t>
            </a:r>
            <a:r>
              <a:rPr lang="en-IN" sz="2400" dirty="0"/>
              <a:t> would be encoded as </a:t>
            </a:r>
            <a:r>
              <a:rPr lang="en-IN" sz="2400" b="1" dirty="0">
                <a:solidFill>
                  <a:srgbClr val="C00000"/>
                </a:solidFill>
              </a:rPr>
              <a:t>TZ</a:t>
            </a:r>
            <a:r>
              <a:rPr lang="en-IN" sz="2400" dirty="0"/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49815" y="2446635"/>
            <a:ext cx="681507" cy="1018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2171564" y="2090466"/>
            <a:ext cx="428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: </a:t>
            </a:r>
            <a:r>
              <a:rPr lang="en-US" sz="2400" dirty="0">
                <a:latin typeface="Consolas" panose="020B0609020204030204" pitchFamily="49" charset="0"/>
              </a:rPr>
              <a:t>PF IZ TZ EO RT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4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2" grpId="0" animBg="1"/>
      <p:bldP spid="12" grpId="1" animBg="1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Playfair Cipher - Encrypt Plaintext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Map each pair in key matrix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15127" y="1400844"/>
          <a:ext cx="3416195" cy="2607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3239">
                  <a:extLst>
                    <a:ext uri="{9D8B030D-6E8A-4147-A177-3AD203B41FA5}">
                      <a16:colId xmlns:a16="http://schemas.microsoft.com/office/drawing/2014/main" val="50795221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748866154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4019551550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524129885"/>
                    </a:ext>
                  </a:extLst>
                </a:gridCol>
                <a:gridCol w="683239">
                  <a:extLst>
                    <a:ext uri="{9D8B030D-6E8A-4147-A177-3AD203B41FA5}">
                      <a16:colId xmlns:a16="http://schemas.microsoft.com/office/drawing/2014/main" val="1601938015"/>
                    </a:ext>
                  </a:extLst>
                </a:gridCol>
              </a:tblGrid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</a:t>
                      </a:r>
                      <a:endParaRPr lang="en-IN" sz="2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</a:t>
                      </a:r>
                      <a:endParaRPr lang="en-IN" sz="2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2893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970709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I/J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846312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6547"/>
                  </a:ext>
                </a:extLst>
              </a:tr>
              <a:tr h="521514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1979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71563" y="1628801"/>
            <a:ext cx="420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Plaintext:    </a:t>
            </a:r>
            <a:r>
              <a:rPr lang="en-US" sz="2400" dirty="0">
                <a:latin typeface="Consolas" panose="020B0609020204030204" pitchFamily="49" charset="0"/>
              </a:rPr>
              <a:t>TA LX LT RE ES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8" y="4110814"/>
            <a:ext cx="11809352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If the letters are on different rows and columns, replace them with the letters on other corner of the same row.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The order is important - the first letter of the pair should be replaced first. </a:t>
            </a:r>
          </a:p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For example, using the table above, the letter pair </a:t>
            </a:r>
            <a:r>
              <a:rPr lang="en-IN" sz="2400" b="1" dirty="0">
                <a:solidFill>
                  <a:srgbClr val="C00000"/>
                </a:solidFill>
              </a:rPr>
              <a:t>TA</a:t>
            </a:r>
            <a:r>
              <a:rPr lang="en-IN" sz="2400" dirty="0"/>
              <a:t> would be encoded as </a:t>
            </a:r>
            <a:r>
              <a:rPr lang="en-IN" sz="2400" b="1" dirty="0">
                <a:solidFill>
                  <a:srgbClr val="C00000"/>
                </a:solidFill>
              </a:rPr>
              <a:t>PF</a:t>
            </a:r>
            <a:r>
              <a:rPr lang="en-IN" sz="2400" dirty="0"/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00963" y="1945069"/>
            <a:ext cx="2730358" cy="15199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040216" y="3176972"/>
            <a:ext cx="16561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040216" y="2168860"/>
            <a:ext cx="16561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71564" y="2090466"/>
            <a:ext cx="428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Ciphertext</a:t>
            </a:r>
            <a:r>
              <a:rPr lang="en-US" sz="2400" dirty="0"/>
              <a:t>: </a:t>
            </a:r>
            <a:r>
              <a:rPr lang="en-US" sz="2400" dirty="0">
                <a:latin typeface="Consolas" panose="020B0609020204030204" pitchFamily="49" charset="0"/>
              </a:rPr>
              <a:t>PF IZ TZ EO RT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4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1" grpId="1"/>
      <p:bldP spid="13" grpId="0" animBg="1"/>
      <p:bldP spid="13" grpId="1" animBg="1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Playfair Cipher - Is it Breakable?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/>
            <a:r>
              <a:rPr lang="en-IN" dirty="0"/>
              <a:t>Better than monoalphabetic: relative frequency of </a:t>
            </a:r>
            <a:r>
              <a:rPr lang="en-IN" dirty="0" err="1"/>
              <a:t>digrams</a:t>
            </a:r>
            <a:r>
              <a:rPr lang="en-IN" dirty="0"/>
              <a:t> much less than of individual letters.</a:t>
            </a:r>
          </a:p>
          <a:p>
            <a:pPr marL="400050"/>
            <a:r>
              <a:rPr lang="en-IN" dirty="0"/>
              <a:t>But relatively easy (</a:t>
            </a:r>
            <a:r>
              <a:rPr lang="en-IN" dirty="0" err="1"/>
              <a:t>digrams</a:t>
            </a:r>
            <a:r>
              <a:rPr lang="en-IN" dirty="0"/>
              <a:t>, trigrams, expected words)</a:t>
            </a:r>
          </a:p>
        </p:txBody>
      </p:sp>
    </p:spTree>
    <p:extLst>
      <p:ext uri="{BB962C8B-B14F-4D97-AF65-F5344CB8AC3E}">
        <p14:creationId xmlns:p14="http://schemas.microsoft.com/office/powerpoint/2010/main" val="60070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Playfair Cipher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Key=  “</a:t>
            </a:r>
            <a:r>
              <a:rPr lang="en-IN" dirty="0">
                <a:latin typeface="Consolas" pitchFamily="49" charset="0"/>
              </a:rPr>
              <a:t>engineering</a:t>
            </a:r>
            <a:r>
              <a:rPr lang="en-IN" dirty="0"/>
              <a:t> ”    Plaintext= “</a:t>
            </a:r>
            <a:r>
              <a:rPr lang="en-IN" dirty="0">
                <a:latin typeface="Consolas" pitchFamily="49" charset="0"/>
              </a:rPr>
              <a:t>test this process</a:t>
            </a:r>
            <a:r>
              <a:rPr lang="en-IN" dirty="0"/>
              <a:t> ”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Key=  “</a:t>
            </a:r>
            <a:r>
              <a:rPr lang="en-IN" dirty="0">
                <a:latin typeface="Consolas" pitchFamily="49" charset="0"/>
              </a:rPr>
              <a:t>keyword</a:t>
            </a:r>
            <a:r>
              <a:rPr lang="en-IN" dirty="0"/>
              <a:t> ”              Plaintext= “</a:t>
            </a:r>
            <a:r>
              <a:rPr lang="en-IN" dirty="0">
                <a:latin typeface="Consolas" pitchFamily="49" charset="0"/>
              </a:rPr>
              <a:t>come to the window</a:t>
            </a:r>
            <a:r>
              <a:rPr lang="en-IN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Key=  “</a:t>
            </a:r>
            <a:r>
              <a:rPr lang="en-US" dirty="0" err="1">
                <a:latin typeface="Consolas" pitchFamily="49" charset="0"/>
              </a:rPr>
              <a:t>moonmission</a:t>
            </a:r>
            <a:r>
              <a:rPr lang="en-US" dirty="0"/>
              <a:t> ”    Plaintext=</a:t>
            </a:r>
            <a:r>
              <a:rPr lang="en-IN" dirty="0"/>
              <a:t> “</a:t>
            </a:r>
            <a:r>
              <a:rPr lang="en-US" dirty="0">
                <a:latin typeface="Consolas" pitchFamily="49" charset="0"/>
              </a:rPr>
              <a:t>greet</a:t>
            </a:r>
            <a:r>
              <a:rPr lang="en-US" dirty="0"/>
              <a:t> ”</a:t>
            </a: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4381" y="2636912"/>
          <a:ext cx="4467075" cy="1524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85376">
                  <a:extLst>
                    <a:ext uri="{9D8B030D-6E8A-4147-A177-3AD203B41FA5}">
                      <a16:colId xmlns:a16="http://schemas.microsoft.com/office/drawing/2014/main" val="2135884588"/>
                    </a:ext>
                  </a:extLst>
                </a:gridCol>
                <a:gridCol w="2281699">
                  <a:extLst>
                    <a:ext uri="{9D8B030D-6E8A-4147-A177-3AD203B41FA5}">
                      <a16:colId xmlns:a16="http://schemas.microsoft.com/office/drawing/2014/main" val="1517112154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E N G I R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A B C D F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H K L M O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P Q S T U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V W X Y Z</a:t>
                      </a:r>
                      <a:endParaRPr lang="en-IN" sz="2000" dirty="0"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Encrypted Message:</a:t>
                      </a:r>
                      <a:endParaRPr lang="en-IN" sz="2000" dirty="0">
                        <a:effectLst/>
                      </a:endParaRPr>
                    </a:p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pi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tu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pm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gt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ue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lf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gp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xg</a:t>
                      </a:r>
                      <a:endParaRPr lang="en-IN" sz="2000" dirty="0">
                        <a:effectLst/>
                        <a:latin typeface="Consolas" pitchFamily="49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8883538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276020" y="2636912"/>
          <a:ext cx="4140460" cy="1524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72208">
                  <a:extLst>
                    <a:ext uri="{9D8B030D-6E8A-4147-A177-3AD203B41FA5}">
                      <a16:colId xmlns:a16="http://schemas.microsoft.com/office/drawing/2014/main" val="3740272838"/>
                    </a:ext>
                  </a:extLst>
                </a:gridCol>
                <a:gridCol w="2268252">
                  <a:extLst>
                    <a:ext uri="{9D8B030D-6E8A-4147-A177-3AD203B41FA5}">
                      <a16:colId xmlns:a16="http://schemas.microsoft.com/office/drawing/2014/main" val="2558720245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K E Y W O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R D A B C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F G H I L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M N P Q S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T U V X Z</a:t>
                      </a:r>
                      <a:endParaRPr lang="en-IN" sz="2000" dirty="0"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Encrypted Message:</a:t>
                      </a:r>
                      <a:endParaRPr lang="en-IN" sz="2000" dirty="0">
                        <a:effectLst/>
                      </a:endParaRPr>
                    </a:p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Lc</a:t>
                      </a:r>
                      <a:r>
                        <a:rPr lang="en-US" sz="2000" baseline="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nk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zk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vf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yo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gq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ce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bw</a:t>
                      </a:r>
                      <a:endParaRPr lang="en-IN" sz="2000" dirty="0">
                        <a:effectLst/>
                        <a:latin typeface="Consolas" pitchFamily="49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681313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714381" y="4237112"/>
          <a:ext cx="4467075" cy="1524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85376">
                  <a:extLst>
                    <a:ext uri="{9D8B030D-6E8A-4147-A177-3AD203B41FA5}">
                      <a16:colId xmlns:a16="http://schemas.microsoft.com/office/drawing/2014/main" val="2008571366"/>
                    </a:ext>
                  </a:extLst>
                </a:gridCol>
                <a:gridCol w="2281699">
                  <a:extLst>
                    <a:ext uri="{9D8B030D-6E8A-4147-A177-3AD203B41FA5}">
                      <a16:colId xmlns:a16="http://schemas.microsoft.com/office/drawing/2014/main" val="2512785181"/>
                    </a:ext>
                  </a:extLst>
                </a:gridCol>
              </a:tblGrid>
              <a:tr h="696595">
                <a:tc>
                  <a:txBody>
                    <a:bodyPr/>
                    <a:lstStyle/>
                    <a:p>
                      <a:pPr marL="457200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M O N I S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A B C D E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F G H K L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P Q R T U</a:t>
                      </a:r>
                      <a:b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2000" dirty="0">
                          <a:effectLst/>
                          <a:latin typeface="Consolas" panose="020B0609020204030204" pitchFamily="49" charset="0"/>
                        </a:rPr>
                        <a:t>V W X Y Z</a:t>
                      </a:r>
                      <a:endParaRPr lang="en-IN" sz="2000" dirty="0">
                        <a:effectLst/>
                        <a:latin typeface="Consolas" panose="020B0609020204030204" pitchFamily="49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Encrypted Message:</a:t>
                      </a:r>
                      <a:endParaRPr lang="en-IN" sz="2000" dirty="0">
                        <a:effectLst/>
                      </a:endParaRPr>
                    </a:p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hq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onsolas" pitchFamily="49" charset="0"/>
                        </a:rPr>
                        <a:t>cz</a:t>
                      </a:r>
                      <a:r>
                        <a:rPr lang="en-US" sz="2000" dirty="0">
                          <a:effectLst/>
                          <a:latin typeface="Consolas" pitchFamily="49" charset="0"/>
                        </a:rPr>
                        <a:t> du</a:t>
                      </a:r>
                      <a:endParaRPr lang="en-IN" sz="2000" dirty="0">
                        <a:effectLst/>
                        <a:latin typeface="Consolas" pitchFamily="49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26698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7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Playfair</a:t>
            </a:r>
            <a:r>
              <a:rPr lang="en-IN" dirty="0"/>
              <a:t> Cipher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33400" indent="-533400">
              <a:buFont typeface="+mj-lt"/>
              <a:buAutoNum type="arabicPeriod" startAt="4"/>
            </a:pPr>
            <a:r>
              <a:rPr lang="en-IN" sz="2800" dirty="0"/>
              <a:t>Key: </a:t>
            </a:r>
            <a:r>
              <a:rPr lang="en-IN" sz="2800" dirty="0">
                <a:latin typeface="Consolas" pitchFamily="49" charset="0"/>
              </a:rPr>
              <a:t>EXAMPLE</a:t>
            </a:r>
          </a:p>
          <a:p>
            <a:pPr marL="533400" indent="-533400">
              <a:buNone/>
            </a:pPr>
            <a:r>
              <a:rPr lang="en-IN" sz="2800" dirty="0"/>
              <a:t>	Ciphertext: </a:t>
            </a:r>
            <a:r>
              <a:rPr lang="en-IN" sz="2800" dirty="0">
                <a:latin typeface="Consolas" pitchFamily="49" charset="0"/>
              </a:rPr>
              <a:t>UA ARBED EXAPO PR QNX AXANR </a:t>
            </a:r>
          </a:p>
          <a:p>
            <a:pPr marL="533400" indent="-533400">
              <a:buFont typeface="+mj-lt"/>
              <a:buAutoNum type="arabicPeriod"/>
            </a:pPr>
            <a:endParaRPr lang="en-IN" dirty="0">
              <a:latin typeface="Consolas" pitchFamily="49" charset="0"/>
            </a:endParaRPr>
          </a:p>
          <a:p>
            <a:pPr marL="533400" indent="-533400">
              <a:buNone/>
            </a:pPr>
            <a:endParaRPr lang="en-IN" dirty="0"/>
          </a:p>
          <a:p>
            <a:pPr marL="533400" indent="-533400">
              <a:buNone/>
            </a:pPr>
            <a:endParaRPr lang="en-IN" dirty="0">
              <a:latin typeface="Consolas" pitchFamily="49" charset="0"/>
            </a:endParaRPr>
          </a:p>
          <a:p>
            <a:pPr marL="533400" indent="-533400">
              <a:buNone/>
            </a:pPr>
            <a:endParaRPr lang="en-IN" dirty="0">
              <a:latin typeface="Consolas" pitchFamily="49" charset="0"/>
            </a:endParaRPr>
          </a:p>
          <a:p>
            <a:pPr marL="533400" indent="-533400">
              <a:buNone/>
            </a:pPr>
            <a:endParaRPr lang="en-IN" dirty="0">
              <a:latin typeface="Consolas" pitchFamily="49" charset="0"/>
            </a:endParaRPr>
          </a:p>
          <a:p>
            <a:pPr marL="533400" indent="-533400">
              <a:buNone/>
            </a:pPr>
            <a:endParaRPr lang="en-IN" dirty="0">
              <a:latin typeface="Consolas" pitchFamily="49" charset="0"/>
            </a:endParaRPr>
          </a:p>
          <a:p>
            <a:pPr marL="533400" indent="-533400">
              <a:buNone/>
            </a:pPr>
            <a:endParaRPr lang="en-IN" dirty="0">
              <a:latin typeface="Consolas" pitchFamily="49" charset="0"/>
            </a:endParaRPr>
          </a:p>
          <a:p>
            <a:pPr marL="533400" indent="-533400">
              <a:buNone/>
            </a:pPr>
            <a:r>
              <a:rPr lang="en-IN" dirty="0"/>
              <a:t>	</a:t>
            </a:r>
            <a:r>
              <a:rPr lang="en-IN" sz="2800" dirty="0"/>
              <a:t>Pair: </a:t>
            </a:r>
            <a:r>
              <a:rPr lang="en-IN" sz="2800" dirty="0">
                <a:latin typeface="Consolas" pitchFamily="49" charset="0"/>
              </a:rPr>
              <a:t>UA AR BE DE XA PO PR QN XA </a:t>
            </a:r>
            <a:r>
              <a:rPr lang="en-IN" sz="2800" dirty="0" err="1">
                <a:latin typeface="Consolas" pitchFamily="49" charset="0"/>
              </a:rPr>
              <a:t>XA</a:t>
            </a:r>
            <a:r>
              <a:rPr lang="en-IN" sz="2800" dirty="0">
                <a:latin typeface="Consolas" pitchFamily="49" charset="0"/>
              </a:rPr>
              <a:t> NR</a:t>
            </a:r>
          </a:p>
          <a:p>
            <a:pPr marL="533400" indent="-533400">
              <a:buNone/>
            </a:pPr>
            <a:r>
              <a:rPr lang="en-IN" sz="2800" dirty="0"/>
              <a:t>	Plaintext: </a:t>
            </a:r>
            <a:r>
              <a:rPr lang="en-IN" sz="2800" dirty="0">
                <a:latin typeface="Consolas" pitchFamily="49" charset="0"/>
              </a:rPr>
              <a:t>we </a:t>
            </a:r>
            <a:r>
              <a:rPr lang="en-IN" sz="2800" dirty="0" err="1">
                <a:latin typeface="Consolas" pitchFamily="49" charset="0"/>
              </a:rPr>
              <a:t>wi</a:t>
            </a:r>
            <a:r>
              <a:rPr lang="en-IN" sz="2800" dirty="0">
                <a:latin typeface="Consolas" pitchFamily="49" charset="0"/>
              </a:rPr>
              <a:t> lx lm ex et at </a:t>
            </a:r>
            <a:r>
              <a:rPr lang="en-IN" sz="2800" dirty="0" err="1">
                <a:latin typeface="Consolas" pitchFamily="49" charset="0"/>
              </a:rPr>
              <a:t>th</a:t>
            </a:r>
            <a:r>
              <a:rPr lang="en-IN" sz="2800" dirty="0">
                <a:latin typeface="Consolas" pitchFamily="49" charset="0"/>
              </a:rPr>
              <a:t> ex </a:t>
            </a:r>
            <a:r>
              <a:rPr lang="en-IN" sz="2800" dirty="0" err="1">
                <a:latin typeface="Consolas" pitchFamily="49" charset="0"/>
              </a:rPr>
              <a:t>ex</a:t>
            </a:r>
            <a:r>
              <a:rPr lang="en-IN" sz="2800" dirty="0">
                <a:latin typeface="Consolas" pitchFamily="49" charset="0"/>
              </a:rPr>
              <a:t> it</a:t>
            </a:r>
          </a:p>
          <a:p>
            <a:pPr marL="533400" indent="-533400">
              <a:buNone/>
            </a:pPr>
            <a:r>
              <a:rPr lang="en-IN" sz="2800" dirty="0"/>
              <a:t>	Plaintext: </a:t>
            </a:r>
            <a:r>
              <a:rPr lang="en-IN" sz="2800" dirty="0">
                <a:latin typeface="Consolas" pitchFamily="49" charset="0"/>
              </a:rPr>
              <a:t>we </a:t>
            </a:r>
            <a:r>
              <a:rPr lang="en-IN" sz="2800" dirty="0" err="1">
                <a:latin typeface="Consolas" pitchFamily="49" charset="0"/>
              </a:rPr>
              <a:t>wilxl</a:t>
            </a:r>
            <a:r>
              <a:rPr lang="en-IN" sz="2800" dirty="0">
                <a:latin typeface="Consolas" pitchFamily="49" charset="0"/>
              </a:rPr>
              <a:t> </a:t>
            </a:r>
            <a:r>
              <a:rPr lang="en-IN" sz="2800" dirty="0" err="1">
                <a:latin typeface="Consolas" pitchFamily="49" charset="0"/>
              </a:rPr>
              <a:t>mexet</a:t>
            </a:r>
            <a:r>
              <a:rPr lang="en-IN" sz="2800" dirty="0">
                <a:latin typeface="Consolas" pitchFamily="49" charset="0"/>
              </a:rPr>
              <a:t> at </a:t>
            </a:r>
            <a:r>
              <a:rPr lang="en-IN" sz="2800" dirty="0" err="1">
                <a:latin typeface="Consolas" pitchFamily="49" charset="0"/>
              </a:rPr>
              <a:t>thex</a:t>
            </a:r>
            <a:r>
              <a:rPr lang="en-IN" sz="2800" dirty="0">
                <a:latin typeface="Consolas" pitchFamily="49" charset="0"/>
              </a:rPr>
              <a:t> exit</a:t>
            </a:r>
          </a:p>
          <a:p>
            <a:pPr marL="533400" indent="-533400">
              <a:buNone/>
            </a:pPr>
            <a:r>
              <a:rPr lang="en-IN" sz="2800" dirty="0">
                <a:latin typeface="Consolas" pitchFamily="49" charset="0"/>
              </a:rPr>
              <a:t>	</a:t>
            </a:r>
            <a:r>
              <a:rPr lang="en-IN" sz="2800" dirty="0"/>
              <a:t>Plaintext: </a:t>
            </a:r>
            <a:r>
              <a:rPr lang="en-IN" sz="2800" dirty="0">
                <a:latin typeface="Consolas" pitchFamily="49" charset="0"/>
              </a:rPr>
              <a:t>we will meet at the exit</a:t>
            </a:r>
          </a:p>
          <a:p>
            <a:pPr marL="0" indent="0">
              <a:buNone/>
            </a:pPr>
            <a:endParaRPr lang="en-IN" dirty="0">
              <a:latin typeface="Consolas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351584" y="1988841"/>
          <a:ext cx="3312369" cy="2016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1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5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7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324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I/J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Consolas" pitchFamily="49" charset="0"/>
                        </a:rPr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5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b="1" dirty="0">
                <a:solidFill>
                  <a:srgbClr val="C00000"/>
                </a:solidFill>
              </a:rPr>
              <a:t>Integrity:</a:t>
            </a:r>
          </a:p>
          <a:p>
            <a:pPr lvl="1"/>
            <a:r>
              <a:rPr lang="en-US" sz="2400" b="1" dirty="0">
                <a:solidFill>
                  <a:srgbClr val="C00000"/>
                </a:solidFill>
              </a:rPr>
              <a:t>Data integrity: </a:t>
            </a:r>
            <a:r>
              <a:rPr lang="en-US" sz="2400" dirty="0"/>
              <a:t>Assure information and programs are changed only in a authorized manner. 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  <a:p>
            <a:pPr marL="914400" lvl="1" indent="-457200">
              <a:buFont typeface="+mj-lt"/>
              <a:buAutoNum type="arabicPeriod" startAt="2"/>
            </a:pP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374" y="2475425"/>
            <a:ext cx="92392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772" y="2488587"/>
            <a:ext cx="92392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20" y="4748549"/>
            <a:ext cx="1076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245591" y="2698744"/>
            <a:ext cx="2636225" cy="432048"/>
            <a:chOff x="2225423" y="2806102"/>
            <a:chExt cx="2226541" cy="432048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225423" y="2988284"/>
              <a:ext cx="1236316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443852" y="2806102"/>
              <a:ext cx="1008112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solidFill>
                    <a:srgbClr val="C00000"/>
                  </a:solidFill>
                </a:rPr>
                <a:t>Message</a:t>
              </a: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3764145" y="3594090"/>
            <a:ext cx="2660546" cy="80832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bg1"/>
                </a:solidFill>
              </a:rPr>
              <a:t>Modifies the message,  or Inserts a new one.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48779" y="4492147"/>
            <a:ext cx="2743112" cy="1021556"/>
          </a:xfrm>
          <a:prstGeom prst="wedgeRoundRectCallout">
            <a:avLst>
              <a:gd name="adj1" fmla="val 9284"/>
              <a:gd name="adj2" fmla="val -152327"/>
              <a:gd name="adj3" fmla="val 16667"/>
            </a:avLst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+mj-lt"/>
              </a:rPr>
              <a:t>How can Bob be sure that message really comes from Alice?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5028055" y="3118209"/>
            <a:ext cx="2" cy="61175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/>
          <p:cNvCxnSpPr/>
          <p:nvPr/>
        </p:nvCxnSpPr>
        <p:spPr>
          <a:xfrm>
            <a:off x="5028060" y="4277388"/>
            <a:ext cx="0" cy="471160"/>
          </a:xfrm>
          <a:prstGeom prst="line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2579376" y="3488711"/>
            <a:ext cx="747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Alice</a:t>
            </a:r>
            <a:endParaRPr lang="en-IN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843656" y="3337521"/>
            <a:ext cx="635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Bob</a:t>
            </a:r>
            <a:endParaRPr lang="en-IN" dirty="0"/>
          </a:p>
        </p:txBody>
      </p:sp>
      <p:sp>
        <p:nvSpPr>
          <p:cNvPr id="1033" name="TextBox 1032"/>
          <p:cNvSpPr txBox="1"/>
          <p:nvPr/>
        </p:nvSpPr>
        <p:spPr>
          <a:xfrm>
            <a:off x="4521986" y="5865873"/>
            <a:ext cx="1144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Attacker</a:t>
            </a:r>
            <a:endParaRPr lang="en-IN" dirty="0"/>
          </a:p>
        </p:txBody>
      </p:sp>
      <p:grpSp>
        <p:nvGrpSpPr>
          <p:cNvPr id="1031" name="Group 1030"/>
          <p:cNvGrpSpPr/>
          <p:nvPr/>
        </p:nvGrpSpPr>
        <p:grpSpPr>
          <a:xfrm>
            <a:off x="5472132" y="3706854"/>
            <a:ext cx="2620917" cy="1689803"/>
            <a:chOff x="3948131" y="3706853"/>
            <a:chExt cx="2620917" cy="1689803"/>
          </a:xfrm>
        </p:grpSpPr>
        <p:sp>
          <p:nvSpPr>
            <p:cNvPr id="28" name="Rectangle 27"/>
            <p:cNvSpPr/>
            <p:nvPr/>
          </p:nvSpPr>
          <p:spPr>
            <a:xfrm>
              <a:off x="5364088" y="3706853"/>
              <a:ext cx="120496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IN" dirty="0">
                  <a:solidFill>
                    <a:srgbClr val="C00000"/>
                  </a:solidFill>
                </a:rPr>
                <a:t>Message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3948131" y="4138901"/>
              <a:ext cx="1920013" cy="1257755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7903863" y="3196551"/>
            <a:ext cx="803440" cy="500849"/>
          </a:xfrm>
          <a:prstGeom prst="line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1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3" grpId="0" animBg="1"/>
      <p:bldP spid="29" grpId="0" animBg="1"/>
      <p:bldP spid="1029" grpId="0"/>
      <p:bldP spid="1030" grpId="0"/>
      <p:bldP spid="103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Caesar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Monoalphabetic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Playfair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C00000"/>
                </a:solidFill>
              </a:rPr>
              <a:t>Hill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Polyalphabetic Ciphers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One-Time Pad</a:t>
            </a:r>
          </a:p>
        </p:txBody>
      </p:sp>
    </p:spTree>
    <p:extLst>
      <p:ext uri="{BB962C8B-B14F-4D97-AF65-F5344CB8AC3E}">
        <p14:creationId xmlns:p14="http://schemas.microsoft.com/office/powerpoint/2010/main" val="39463536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r>
              <a:rPr lang="en-IN" dirty="0"/>
              <a:t>Hill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Hill cipher is based on linear algebra.</a:t>
            </a:r>
          </a:p>
          <a:p>
            <a:r>
              <a:rPr lang="en-IN" dirty="0"/>
              <a:t>Each letter is represented by numbers from 0 to 25 and calculations are done using modulo 26.</a:t>
            </a:r>
          </a:p>
          <a:p>
            <a:r>
              <a:rPr lang="en-IN" dirty="0"/>
              <a:t>Encryption and decryption can be given by the following formula:</a:t>
            </a:r>
          </a:p>
          <a:p>
            <a:pPr marL="400050" lvl="1" indent="0" algn="l">
              <a:buNone/>
            </a:pPr>
            <a:endParaRPr lang="en-IN" sz="2400" dirty="0"/>
          </a:p>
          <a:p>
            <a:pPr marL="400050" lvl="1" indent="0" algn="l">
              <a:buNone/>
            </a:pPr>
            <a:r>
              <a:rPr lang="en-IN" sz="2400" dirty="0"/>
              <a:t>Encryption:  </a:t>
            </a:r>
          </a:p>
          <a:p>
            <a:pPr marL="400050" lvl="1" indent="0" algn="l">
              <a:buNone/>
            </a:pPr>
            <a:endParaRPr lang="en-IN" sz="2400" dirty="0"/>
          </a:p>
          <a:p>
            <a:pPr marL="400050" lvl="1" indent="0" algn="l">
              <a:buNone/>
            </a:pPr>
            <a:r>
              <a:rPr lang="en-IN" sz="2400" dirty="0"/>
              <a:t>Decryption:</a:t>
            </a:r>
          </a:p>
          <a:p>
            <a:pPr marL="400050" lvl="1" indent="0" algn="l">
              <a:buNone/>
            </a:pPr>
            <a:endParaRPr lang="en-IN" b="0" i="1" dirty="0">
              <a:latin typeface="Cambria Math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05943" y="3016743"/>
            <a:ext cx="2088232" cy="54006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IN" sz="2400" dirty="0">
                <a:latin typeface="+mj-lt"/>
                <a:cs typeface="Courier New" panose="02070309020205020404" pitchFamily="49" charset="0"/>
              </a:rPr>
              <a:t>C=PK mod 26</a:t>
            </a:r>
          </a:p>
        </p:txBody>
      </p:sp>
      <p:sp>
        <p:nvSpPr>
          <p:cNvPr id="5" name="Rectangle 4"/>
          <p:cNvSpPr/>
          <p:nvPr/>
        </p:nvSpPr>
        <p:spPr>
          <a:xfrm>
            <a:off x="2405943" y="3767772"/>
            <a:ext cx="2376264" cy="54006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IN" sz="2400" dirty="0">
                <a:latin typeface="+mj-lt"/>
                <a:cs typeface="Courier New" panose="02070309020205020404" pitchFamily="49" charset="0"/>
              </a:rPr>
              <a:t>P=CK</a:t>
            </a:r>
            <a:r>
              <a:rPr lang="en-IN" sz="2400" baseline="40000" dirty="0">
                <a:latin typeface="+mj-lt"/>
                <a:cs typeface="Courier New" panose="02070309020205020404" pitchFamily="49" charset="0"/>
              </a:rPr>
              <a:t>-1</a:t>
            </a:r>
            <a:r>
              <a:rPr lang="en-IN" sz="2400" dirty="0">
                <a:latin typeface="+mj-lt"/>
                <a:cs typeface="Courier New" panose="02070309020205020404" pitchFamily="49" charset="0"/>
              </a:rPr>
              <a:t> mod 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05943" y="4557974"/>
                <a:ext cx="7452574" cy="115212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0050" lvl="1"/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I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26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43" y="4557974"/>
                <a:ext cx="7452574" cy="1152128"/>
              </a:xfrm>
              <a:prstGeom prst="rect">
                <a:avLst/>
              </a:prstGeom>
              <a:blipFill>
                <a:blip r:embed="rId2"/>
                <a:stretch>
                  <a:fillRect b="-32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5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encrypt a message using the Hill Cipher. We must first turn our keyword and plaintext into a matrix (a 2 x 2 matrix or a 3 x 3 matrix, etc.)</a:t>
            </a:r>
          </a:p>
        </p:txBody>
      </p:sp>
      <p:sp>
        <p:nvSpPr>
          <p:cNvPr id="4" name="Rectangle 3"/>
          <p:cNvSpPr/>
          <p:nvPr/>
        </p:nvSpPr>
        <p:spPr>
          <a:xfrm>
            <a:off x="383460" y="1711528"/>
            <a:ext cx="67425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/>
              <a:t>Example: Key = “HILL”, Plaintext = “EXAM”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746380"/>
              </p:ext>
            </p:extLst>
          </p:nvPr>
        </p:nvGraphicFramePr>
        <p:xfrm>
          <a:off x="383460" y="2481371"/>
          <a:ext cx="8352922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50958">
                  <a:extLst>
                    <a:ext uri="{9D8B030D-6E8A-4147-A177-3AD203B41FA5}">
                      <a16:colId xmlns:a16="http://schemas.microsoft.com/office/drawing/2014/main" val="2373927675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2737349897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90770879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3848274232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1840593015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1729276529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3734660560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3946704847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4154119862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3597097914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2692877219"/>
                    </a:ext>
                  </a:extLst>
                </a:gridCol>
                <a:gridCol w="650958">
                  <a:extLst>
                    <a:ext uri="{9D8B030D-6E8A-4147-A177-3AD203B41FA5}">
                      <a16:colId xmlns:a16="http://schemas.microsoft.com/office/drawing/2014/main" val="2110054747"/>
                    </a:ext>
                  </a:extLst>
                </a:gridCol>
                <a:gridCol w="541426">
                  <a:extLst>
                    <a:ext uri="{9D8B030D-6E8A-4147-A177-3AD203B41FA5}">
                      <a16:colId xmlns:a16="http://schemas.microsoft.com/office/drawing/2014/main" val="358584528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err="1"/>
                        <a:t>i</a:t>
                      </a:r>
                      <a:endParaRPr lang="en-IN"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j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23381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1140226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3717158"/>
              </p:ext>
            </p:extLst>
          </p:nvPr>
        </p:nvGraphicFramePr>
        <p:xfrm>
          <a:off x="383460" y="3390957"/>
          <a:ext cx="8352916" cy="734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42532">
                  <a:extLst>
                    <a:ext uri="{9D8B030D-6E8A-4147-A177-3AD203B41FA5}">
                      <a16:colId xmlns:a16="http://schemas.microsoft.com/office/drawing/2014/main" val="2373927675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2737349897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90770879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3848274232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1840593015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1729276529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3734660560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3946704847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4154119862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3597097914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2692877219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2110054747"/>
                    </a:ext>
                  </a:extLst>
                </a:gridCol>
                <a:gridCol w="642532">
                  <a:extLst>
                    <a:ext uri="{9D8B030D-6E8A-4147-A177-3AD203B41FA5}">
                      <a16:colId xmlns:a16="http://schemas.microsoft.com/office/drawing/2014/main" val="3585845289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marL="0" indent="0" algn="ctr">
                        <a:tabLst>
                          <a:tab pos="174625" algn="l"/>
                        </a:tabLst>
                      </a:pPr>
                      <a:r>
                        <a:rPr lang="en-IN" sz="2400" dirty="0"/>
                        <a:t>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o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u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v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w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x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y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z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233814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25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111402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9431" y="4524099"/>
                <a:ext cx="412048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Key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31" y="4524099"/>
                <a:ext cx="4120487" cy="613438"/>
              </a:xfrm>
              <a:prstGeom prst="rect">
                <a:avLst/>
              </a:prstGeom>
              <a:blipFill>
                <a:blip r:embed="rId3"/>
                <a:stretch>
                  <a:fillRect l="-3067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39431" y="5536279"/>
                <a:ext cx="3946530" cy="614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Plaintext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31" y="5536279"/>
                <a:ext cx="3946530" cy="614464"/>
              </a:xfrm>
              <a:prstGeom prst="rect">
                <a:avLst/>
              </a:prstGeom>
              <a:blipFill>
                <a:blip r:embed="rId4"/>
                <a:stretch>
                  <a:fillRect l="-2885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3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 Encryption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1824" y="1781881"/>
            <a:ext cx="2736304" cy="44121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IN" sz="3200" dirty="0">
                <a:latin typeface="+mj-lt"/>
                <a:cs typeface="Courier New" panose="02070309020205020404" pitchFamily="49" charset="0"/>
              </a:rPr>
              <a:t>C=PK mod 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3265" y="2437695"/>
                <a:ext cx="2059025" cy="614464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5" y="2437695"/>
                <a:ext cx="2059025" cy="614464"/>
              </a:xfrm>
              <a:prstGeom prst="rect">
                <a:avLst/>
              </a:prstGeom>
              <a:blipFill>
                <a:blip r:embed="rId2"/>
                <a:stretch>
                  <a:fillRect t="-2041" b="-16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3265" y="3271905"/>
                <a:ext cx="2654573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4 + 8 x 23 = 212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5" y="3271905"/>
                <a:ext cx="2654573" cy="369332"/>
              </a:xfrm>
              <a:prstGeom prst="rect">
                <a:avLst/>
              </a:prstGeom>
              <a:blipFill>
                <a:blip r:embed="rId3"/>
                <a:stretch>
                  <a:fillRect l="-3810" t="-23333" r="-6190" b="-4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53265" y="3842032"/>
                <a:ext cx="299440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4 + 11 x 23 = 297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5" y="3842032"/>
                <a:ext cx="2994409" cy="369332"/>
              </a:xfrm>
              <a:prstGeom prst="rect">
                <a:avLst/>
              </a:prstGeom>
              <a:blipFill>
                <a:blip r:embed="rId4"/>
                <a:stretch>
                  <a:fillRect l="-3376" t="-23333" r="-5485" b="-4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21296" y="980653"/>
                <a:ext cx="4258345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Key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m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296" y="980653"/>
                <a:ext cx="4258345" cy="613438"/>
              </a:xfrm>
              <a:prstGeom prst="rect">
                <a:avLst/>
              </a:prstGeom>
              <a:blipFill>
                <a:blip r:embed="rId5"/>
                <a:stretch>
                  <a:fillRect l="-3274" b="-16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56120" y="919234"/>
                <a:ext cx="4058740" cy="614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Plaintext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IN" sz="2400" dirty="0"/>
                        <m:t>=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0" y="919234"/>
                <a:ext cx="4058740" cy="614464"/>
              </a:xfrm>
              <a:prstGeom prst="rect">
                <a:avLst/>
              </a:prstGeom>
              <a:blipFill>
                <a:blip r:embed="rId6"/>
                <a:stretch>
                  <a:fillRect l="-1250" b="-18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59296" y="4378074"/>
                <a:ext cx="3261086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297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96" y="4378074"/>
                <a:ext cx="3261086" cy="615810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53264" y="5222283"/>
                <a:ext cx="3657604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297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26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4" y="5222283"/>
                <a:ext cx="3657604" cy="615810"/>
              </a:xfrm>
              <a:prstGeom prst="rect">
                <a:avLst/>
              </a:prstGeom>
              <a:blipFill>
                <a:blip r:embed="rId8"/>
                <a:stretch>
                  <a:fillRect t="-2041" b="-16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68896" y="2437695"/>
                <a:ext cx="2059025" cy="61343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6" y="2437695"/>
                <a:ext cx="2059025" cy="613438"/>
              </a:xfrm>
              <a:prstGeom prst="rect">
                <a:avLst/>
              </a:prstGeom>
              <a:blipFill>
                <a:blip r:embed="rId9"/>
                <a:stretch>
                  <a:fillRect b="-16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56121" y="3265731"/>
                <a:ext cx="2484655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0 + 8 x 12 = 96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1" y="3265731"/>
                <a:ext cx="2484655" cy="369332"/>
              </a:xfrm>
              <a:prstGeom prst="rect">
                <a:avLst/>
              </a:prstGeom>
              <a:blipFill>
                <a:blip r:embed="rId10"/>
                <a:stretch>
                  <a:fillRect l="-4082" t="-26667" r="-6633" b="-4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56121" y="3847635"/>
                <a:ext cx="299440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0 + 11 x 12 = 132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1" y="3847635"/>
                <a:ext cx="2994409" cy="369332"/>
              </a:xfrm>
              <a:prstGeom prst="rect">
                <a:avLst/>
              </a:prstGeom>
              <a:blipFill>
                <a:blip r:embed="rId11"/>
                <a:stretch>
                  <a:fillRect l="-3376" t="-22581" r="-5063" b="-41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6120" y="4379438"/>
                <a:ext cx="3261086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96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132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0" y="4379438"/>
                <a:ext cx="3261086" cy="615810"/>
              </a:xfrm>
              <a:prstGeom prst="rect">
                <a:avLst/>
              </a:prstGeom>
              <a:blipFill>
                <a:blip r:embed="rId12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356120" y="5226137"/>
                <a:ext cx="3654398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132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26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0" y="5226137"/>
                <a:ext cx="3654398" cy="615810"/>
              </a:xfrm>
              <a:prstGeom prst="rect">
                <a:avLst/>
              </a:prstGeom>
              <a:blipFill>
                <a:blip r:embed="rId13"/>
                <a:stretch>
                  <a:fillRect b="-183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185636" y="6025883"/>
            <a:ext cx="3820728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Ciphertext = “ELSC”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970570" y="2348519"/>
            <a:ext cx="0" cy="3420965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2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 Decryption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Step 1: Find Inverse of key matrix</a:t>
            </a:r>
          </a:p>
          <a:p>
            <a:pPr marL="985838" indent="-985838">
              <a:buNone/>
            </a:pPr>
            <a:r>
              <a:rPr lang="en-IN" dirty="0"/>
              <a:t>Step 2: Multiply the Multiplicative Inverse of the Determinant by the Adjoin Matrix</a:t>
            </a:r>
          </a:p>
          <a:p>
            <a:pPr marL="985838" indent="-985838">
              <a:buNone/>
            </a:pPr>
            <a:r>
              <a:rPr lang="en-IN" dirty="0"/>
              <a:t>Step 3: Multiply inverse key matrix with </a:t>
            </a:r>
            <a:r>
              <a:rPr lang="en-IN" dirty="0" err="1"/>
              <a:t>ciphertext</a:t>
            </a:r>
            <a:r>
              <a:rPr lang="en-IN" dirty="0"/>
              <a:t> matrix to obtain plaintext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4511824" y="1196752"/>
            <a:ext cx="3168352" cy="54006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IN" sz="3200" dirty="0">
                <a:latin typeface="+mj-lt"/>
                <a:cs typeface="Courier New" panose="02070309020205020404" pitchFamily="49" charset="0"/>
              </a:rPr>
              <a:t>P=CK</a:t>
            </a:r>
            <a:r>
              <a:rPr lang="en-IN" sz="3200" baseline="40000" dirty="0">
                <a:latin typeface="+mj-lt"/>
                <a:cs typeface="Courier New" panose="02070309020205020404" pitchFamily="49" charset="0"/>
              </a:rPr>
              <a:t>-1</a:t>
            </a:r>
            <a:r>
              <a:rPr lang="en-IN" sz="3200" dirty="0">
                <a:latin typeface="+mj-lt"/>
                <a:cs typeface="Courier New" panose="02070309020205020404" pitchFamily="49" charset="0"/>
              </a:rPr>
              <a:t> mod 26</a:t>
            </a:r>
          </a:p>
        </p:txBody>
      </p:sp>
    </p:spTree>
    <p:extLst>
      <p:ext uri="{BB962C8B-B14F-4D97-AF65-F5344CB8AC3E}">
        <p14:creationId xmlns:p14="http://schemas.microsoft.com/office/powerpoint/2010/main" val="156141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 1: Inverse of key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05273-52EC-10F6-9A28-E0E856D96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79576" y="1074656"/>
            <a:ext cx="32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2 X 2 inverse of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79576" y="1829868"/>
                <a:ext cx="4043478" cy="702628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ad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cb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1829868"/>
                <a:ext cx="4043478" cy="702628"/>
              </a:xfrm>
              <a:prstGeom prst="rect">
                <a:avLst/>
              </a:prstGeom>
              <a:blipFill>
                <a:blip r:embed="rId2"/>
                <a:stretch>
                  <a:fillRect b="-160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79576" y="2874184"/>
            <a:ext cx="3276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3 X 3 inverse of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79576" y="3558061"/>
                <a:ext cx="4710392" cy="7593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determinant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adjoin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3558061"/>
                <a:ext cx="4710392" cy="759375"/>
              </a:xfrm>
              <a:prstGeom prst="rect">
                <a:avLst/>
              </a:prstGeom>
              <a:blipFill>
                <a:blip r:embed="rId3"/>
                <a:stretch>
                  <a:fillRect l="-806" t="-1667" r="-1613"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9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1: Inverse of key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8A2D6-0464-4196-1EBF-105C6F804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07569" y="1024278"/>
                <a:ext cx="7676973" cy="725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Inverse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Key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Matrix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e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  <m:e>
                                    <m:r>
                                      <a:rPr lang="en-IN" sz="240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77−88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569" y="1024278"/>
                <a:ext cx="7676973" cy="725327"/>
              </a:xfrm>
              <a:prstGeom prst="rect">
                <a:avLst/>
              </a:prstGeom>
              <a:blipFill>
                <a:blip r:embed="rId2"/>
                <a:stretch>
                  <a:fillRect l="-330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57622" y="1953529"/>
                <a:ext cx="3888432" cy="794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−11</m:t>
                          </m:r>
                        </m:den>
                      </m:f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−8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622" y="1953529"/>
                <a:ext cx="3888432" cy="794064"/>
              </a:xfrm>
              <a:prstGeom prst="rect">
                <a:avLst/>
              </a:prstGeom>
              <a:blipFill>
                <a:blip r:embed="rId3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768136" y="2706108"/>
            <a:ext cx="4709365" cy="2145268"/>
          </a:xfrm>
          <a:prstGeom prst="wedgeRoundRectCallout">
            <a:avLst>
              <a:gd name="adj1" fmla="val -107517"/>
              <a:gd name="adj2" fmla="val -50869"/>
              <a:gd name="adj3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-11 mod 26 = 15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/>
              <a:t>Because, modulo for negative number is = N- (B%N) </a:t>
            </a:r>
          </a:p>
          <a:p>
            <a:r>
              <a:rPr lang="en-IN" sz="2400" dirty="0"/>
              <a:t>     = 26 – (11%26)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91544" y="3048691"/>
                <a:ext cx="3600400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3048691"/>
                <a:ext cx="3600400" cy="786177"/>
              </a:xfrm>
              <a:prstGeom prst="rect">
                <a:avLst/>
              </a:prstGeom>
              <a:blipFill>
                <a:blip r:embed="rId4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5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/>
              <a:t>Step 2: Modular (Multiplicative) inverse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inverse of a number A is 1/A since A * 1/A = 1 </a:t>
            </a:r>
          </a:p>
          <a:p>
            <a:pPr marL="0" indent="0">
              <a:buNone/>
            </a:pPr>
            <a:r>
              <a:rPr lang="en-IN" dirty="0"/>
              <a:t>     e.g. the inverse of 5 is 1/5</a:t>
            </a:r>
          </a:p>
          <a:p>
            <a:pPr fontAlgn="base"/>
            <a:r>
              <a:rPr lang="en-IN" dirty="0"/>
              <a:t>In modular arithmetic we do not have a division operation. </a:t>
            </a:r>
          </a:p>
          <a:p>
            <a:pPr fontAlgn="base"/>
            <a:r>
              <a:rPr lang="en-IN" dirty="0"/>
              <a:t>The modular inverse of A (mod C) is A</a:t>
            </a:r>
            <a:r>
              <a:rPr lang="en-IN" baseline="40000" dirty="0"/>
              <a:t>-1</a:t>
            </a:r>
          </a:p>
          <a:p>
            <a:pPr fontAlgn="base"/>
            <a:r>
              <a:rPr lang="en-IN" b="1" dirty="0">
                <a:solidFill>
                  <a:schemeClr val="tx2"/>
                </a:solidFill>
              </a:rPr>
              <a:t>(A * A</a:t>
            </a:r>
            <a:r>
              <a:rPr lang="en-IN" b="1" baseline="40000" dirty="0">
                <a:solidFill>
                  <a:schemeClr val="tx2"/>
                </a:solidFill>
              </a:rPr>
              <a:t>-1</a:t>
            </a:r>
            <a:r>
              <a:rPr lang="en-IN" b="1" dirty="0">
                <a:solidFill>
                  <a:schemeClr val="tx2"/>
                </a:solidFill>
              </a:rPr>
              <a:t>) ≡ 1 (mod C)</a:t>
            </a:r>
          </a:p>
          <a:p>
            <a:pPr marL="0" indent="0" fontAlgn="base">
              <a:buNone/>
            </a:pPr>
            <a:r>
              <a:rPr lang="en-IN" b="1" dirty="0"/>
              <a:t>Example:</a:t>
            </a:r>
          </a:p>
          <a:p>
            <a:pPr fontAlgn="base"/>
            <a:r>
              <a:rPr lang="en-IN" dirty="0"/>
              <a:t>The modular inverse of A mod C is the B value that makes </a:t>
            </a:r>
          </a:p>
          <a:p>
            <a:pPr marL="0" indent="0" fontAlgn="base">
              <a:buNone/>
            </a:pPr>
            <a:r>
              <a:rPr lang="en-IN" dirty="0"/>
              <a:t>      A * A</a:t>
            </a:r>
            <a:r>
              <a:rPr lang="en-IN" baseline="30000" dirty="0"/>
              <a:t>-1</a:t>
            </a:r>
            <a:r>
              <a:rPr lang="en-IN" dirty="0"/>
              <a:t> mod C = 1</a:t>
            </a:r>
          </a:p>
          <a:p>
            <a:pPr marL="400050" lvl="1" indent="0" fontAlgn="base">
              <a:buNone/>
            </a:pPr>
            <a:r>
              <a:rPr lang="en-IN" sz="2400" dirty="0"/>
              <a:t>A = 3, C = 11</a:t>
            </a:r>
          </a:p>
          <a:p>
            <a:pPr marL="400050" lvl="1" indent="0" fontAlgn="base">
              <a:buNone/>
            </a:pPr>
            <a:r>
              <a:rPr lang="en-IN" sz="2400" dirty="0"/>
              <a:t>Since (3*4) mod 11 = 1, </a:t>
            </a:r>
            <a:r>
              <a:rPr lang="en-IN" sz="2400" b="1" dirty="0">
                <a:solidFill>
                  <a:schemeClr val="tx2"/>
                </a:solidFill>
              </a:rPr>
              <a:t>4</a:t>
            </a:r>
            <a:r>
              <a:rPr lang="en-IN" sz="2400" dirty="0"/>
              <a:t> is modulo inverse of </a:t>
            </a:r>
            <a:r>
              <a:rPr lang="en-IN" sz="2400" b="1" dirty="0">
                <a:solidFill>
                  <a:schemeClr val="tx2"/>
                </a:solidFill>
              </a:rPr>
              <a:t>3</a:t>
            </a:r>
          </a:p>
          <a:p>
            <a:pPr marL="400050" lvl="1" indent="0" fontAlgn="base">
              <a:buNone/>
            </a:pPr>
            <a:r>
              <a:rPr lang="en-IN" sz="2400" dirty="0"/>
              <a:t>A = 10, C = 17 , A</a:t>
            </a:r>
            <a:r>
              <a:rPr lang="en-IN" sz="2400" baseline="30000" dirty="0"/>
              <a:t>-1 </a:t>
            </a:r>
            <a:r>
              <a:rPr lang="en-IN" sz="2400" dirty="0"/>
              <a:t>=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5840" y="5517233"/>
            <a:ext cx="55729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12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 2: Modular (Multiplicative) inverse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728310"/>
              </p:ext>
            </p:extLst>
          </p:nvPr>
        </p:nvGraphicFramePr>
        <p:xfrm>
          <a:off x="131763" y="863600"/>
          <a:ext cx="11928467" cy="2476876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3547175">
                  <a:extLst>
                    <a:ext uri="{9D8B030D-6E8A-4147-A177-3AD203B41FA5}">
                      <a16:colId xmlns:a16="http://schemas.microsoft.com/office/drawing/2014/main" val="4193388123"/>
                    </a:ext>
                  </a:extLst>
                </a:gridCol>
                <a:gridCol w="962298">
                  <a:extLst>
                    <a:ext uri="{9D8B030D-6E8A-4147-A177-3AD203B41FA5}">
                      <a16:colId xmlns:a16="http://schemas.microsoft.com/office/drawing/2014/main" val="1325460949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534787949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2696715580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2792788221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176532985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932669044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2716043550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3168712518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2433787875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887107956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2404890469"/>
                    </a:ext>
                  </a:extLst>
                </a:gridCol>
                <a:gridCol w="674454">
                  <a:extLst>
                    <a:ext uri="{9D8B030D-6E8A-4147-A177-3AD203B41FA5}">
                      <a16:colId xmlns:a16="http://schemas.microsoft.com/office/drawing/2014/main" val="2086476248"/>
                    </a:ext>
                  </a:extLst>
                </a:gridCol>
              </a:tblGrid>
              <a:tr h="367241">
                <a:tc gridSpan="13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400" i="0" dirty="0"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Determinants’ multiplicative inverse Modulo 26</a:t>
                      </a:r>
                      <a:endParaRPr lang="en-IN" sz="12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297034"/>
                  </a:ext>
                </a:extLst>
              </a:tr>
              <a:tr h="8919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Determinant 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11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17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21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23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0000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25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79538"/>
                  </a:ext>
                </a:extLst>
              </a:tr>
              <a:tr h="7344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Inverse Modulo 26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baseline="3000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 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9</a:t>
                      </a:r>
                      <a:endParaRPr lang="en-IN" sz="2400" i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21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15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3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19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7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23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11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5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17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i="0" dirty="0">
                          <a:solidFill>
                            <a:srgbClr val="FF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25</a:t>
                      </a:r>
                      <a:endParaRPr lang="en-IN" sz="2400" i="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2611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3"/>
              <p:cNvSpPr txBox="1">
                <a:spLocks/>
              </p:cNvSpPr>
              <p:nvPr/>
            </p:nvSpPr>
            <p:spPr>
              <a:xfrm>
                <a:off x="1775520" y="3933057"/>
                <a:ext cx="8763000" cy="883319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3933057"/>
                <a:ext cx="8763000" cy="883319"/>
              </a:xfrm>
              <a:prstGeom prst="rect">
                <a:avLst/>
              </a:prstGeom>
              <a:blipFill>
                <a:blip r:embed="rId2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13732" y="4783154"/>
                <a:ext cx="4709365" cy="681747"/>
              </a:xfrm>
              <a:prstGeom prst="wedgeRoundRectCallout">
                <a:avLst>
                  <a:gd name="adj1" fmla="val -63710"/>
                  <a:gd name="adj2" fmla="val -45022"/>
                  <a:gd name="adj3" fmla="val 16667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IN" sz="2400" dirty="0"/>
                  <a:t>Multiplicative inverse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en-IN" sz="2400" dirty="0"/>
                  <a:t> is 7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732" y="4783154"/>
                <a:ext cx="4709365" cy="681747"/>
              </a:xfrm>
              <a:prstGeom prst="wedgeRoundRectCallout">
                <a:avLst>
                  <a:gd name="adj1" fmla="val -63710"/>
                  <a:gd name="adj2" fmla="val -45022"/>
                  <a:gd name="adj3" fmla="val 16667"/>
                </a:avLst>
              </a:prstGeom>
              <a:blipFill>
                <a:blip r:embed="rId3"/>
                <a:stretch>
                  <a:fillRect r="-2358" b="-1754"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8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2: Multiply with adjoin of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C9B73-2EA8-7B77-518E-2E71A799D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1707764" y="998167"/>
                <a:ext cx="8763000" cy="80291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=7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77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126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64" y="998167"/>
                <a:ext cx="8763000" cy="802912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/>
              <p:cNvSpPr txBox="1">
                <a:spLocks/>
              </p:cNvSpPr>
              <p:nvPr/>
            </p:nvSpPr>
            <p:spPr>
              <a:xfrm>
                <a:off x="1707764" y="1988840"/>
                <a:ext cx="8763000" cy="80291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just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thus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764" y="1988840"/>
                <a:ext cx="8763000" cy="802912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613847" y="3329988"/>
            <a:ext cx="4709365" cy="2145268"/>
          </a:xfrm>
          <a:prstGeom prst="wedgeRoundRectCallout">
            <a:avLst>
              <a:gd name="adj1" fmla="val -68899"/>
              <a:gd name="adj2" fmla="val -140538"/>
              <a:gd name="adj3" fmla="val 16667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X%Y	= X-(X/Y)*Y</a:t>
            </a:r>
          </a:p>
          <a:p>
            <a:r>
              <a:rPr lang="en-IN" sz="2400" dirty="0"/>
              <a:t>77%26	= 77-(77/26)*26</a:t>
            </a:r>
          </a:p>
          <a:p>
            <a:r>
              <a:rPr lang="en-IN" sz="2400" dirty="0"/>
              <a:t>	= 77-(2)*26</a:t>
            </a:r>
          </a:p>
          <a:p>
            <a:r>
              <a:rPr lang="en-IN" sz="2400" dirty="0"/>
              <a:t>	= 77-52</a:t>
            </a:r>
          </a:p>
          <a:p>
            <a:r>
              <a:rPr lang="en-IN" sz="2400" dirty="0"/>
              <a:t>	= 25</a:t>
            </a:r>
          </a:p>
        </p:txBody>
      </p:sp>
    </p:spTree>
    <p:extLst>
      <p:ext uri="{BB962C8B-B14F-4D97-AF65-F5344CB8AC3E}">
        <p14:creationId xmlns:p14="http://schemas.microsoft.com/office/powerpoint/2010/main" val="187430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US"/>
              <a:t>Integrity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System integrity: </a:t>
            </a:r>
            <a:r>
              <a:rPr lang="en-US" dirty="0"/>
              <a:t>Assure system performs intended function.</a:t>
            </a:r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9616" y="1643050"/>
            <a:ext cx="7028284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691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 Encryption (</a:t>
            </a:r>
            <a:r>
              <a:rPr lang="en-IN" dirty="0" err="1"/>
              <a:t>Cont</a:t>
            </a:r>
            <a:r>
              <a:rPr lang="en-IN" dirty="0"/>
              <a:t>…)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4449-0534-53E6-516D-2EF4ACD6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57678" y="1749535"/>
            <a:ext cx="3076643" cy="54006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IN" sz="3200" dirty="0">
                <a:latin typeface="+mj-lt"/>
                <a:cs typeface="Courier New" panose="02070309020205020404" pitchFamily="49" charset="0"/>
              </a:rPr>
              <a:t>P=CK</a:t>
            </a:r>
            <a:r>
              <a:rPr lang="en-IN" sz="3200" baseline="30000" dirty="0">
                <a:latin typeface="+mj-lt"/>
                <a:cs typeface="Courier New" panose="02070309020205020404" pitchFamily="49" charset="0"/>
              </a:rPr>
              <a:t>-1</a:t>
            </a:r>
            <a:r>
              <a:rPr lang="en-IN" sz="3200" dirty="0">
                <a:latin typeface="+mj-lt"/>
                <a:cs typeface="Courier New" panose="02070309020205020404" pitchFamily="49" charset="0"/>
              </a:rPr>
              <a:t> mod 26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3265" y="2398554"/>
                <a:ext cx="2059025" cy="6233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5" y="2398554"/>
                <a:ext cx="2059025" cy="623312"/>
              </a:xfrm>
              <a:prstGeom prst="rect">
                <a:avLst/>
              </a:prstGeom>
              <a:blipFill>
                <a:blip r:embed="rId2"/>
                <a:stretch>
                  <a:fillRect t="-1961" b="-176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3265" y="3271905"/>
                <a:ext cx="299440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4 + 22 x 11 = 342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5" y="3271905"/>
                <a:ext cx="2994409" cy="369332"/>
              </a:xfrm>
              <a:prstGeom prst="rect">
                <a:avLst/>
              </a:prstGeom>
              <a:blipFill>
                <a:blip r:embed="rId3"/>
                <a:stretch>
                  <a:fillRect l="-3797" t="-23333" r="-5485" b="-4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53265" y="3842032"/>
                <a:ext cx="2824491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4 + 23 x 11 = 257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5" y="3842032"/>
                <a:ext cx="2824491" cy="369332"/>
              </a:xfrm>
              <a:prstGeom prst="rect">
                <a:avLst/>
              </a:prstGeom>
              <a:blipFill>
                <a:blip r:embed="rId4"/>
                <a:stretch>
                  <a:fillRect l="-3571" t="-23333" r="-5357" b="-4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12224" y="995464"/>
                <a:ext cx="3990260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Inverse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Key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Matrix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</m:m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24" y="995464"/>
                <a:ext cx="3990260" cy="623312"/>
              </a:xfrm>
              <a:prstGeom prst="rect">
                <a:avLst/>
              </a:prstGeom>
              <a:blipFill>
                <a:blip r:embed="rId5"/>
                <a:stretch>
                  <a:fillRect l="-2540" t="-2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96001" y="973004"/>
                <a:ext cx="419178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Ciphertext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mr>
                          </m:m>
                        </m:e>
                      </m:d>
                      <m:r>
                        <m:rPr>
                          <m:nor/>
                        </m:rPr>
                        <a:rPr lang="en-IN" sz="2400" dirty="0"/>
                        <m:t>=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1" y="973004"/>
                <a:ext cx="4191789" cy="615810"/>
              </a:xfrm>
              <a:prstGeom prst="rect">
                <a:avLst/>
              </a:prstGeom>
              <a:blipFill>
                <a:blip r:embed="rId6"/>
                <a:stretch>
                  <a:fillRect l="-211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959296" y="4345418"/>
                <a:ext cx="3261086" cy="6233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342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257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296" y="4345418"/>
                <a:ext cx="3261086" cy="623312"/>
              </a:xfrm>
              <a:prstGeom prst="rect">
                <a:avLst/>
              </a:prstGeom>
              <a:blipFill>
                <a:blip r:embed="rId7"/>
                <a:stretch>
                  <a:fillRect t="-4000" b="-1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53264" y="5189627"/>
                <a:ext cx="3657604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342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257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26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64" y="5189627"/>
                <a:ext cx="3657604" cy="615810"/>
              </a:xfrm>
              <a:prstGeom prst="rect">
                <a:avLst/>
              </a:prstGeom>
              <a:blipFill>
                <a:blip r:embed="rId8"/>
                <a:stretch>
                  <a:fillRect b="-183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68896" y="2405039"/>
                <a:ext cx="2059025" cy="62331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896" y="2405039"/>
                <a:ext cx="2059025" cy="623312"/>
              </a:xfrm>
              <a:prstGeom prst="rect">
                <a:avLst/>
              </a:prstGeom>
              <a:blipFill>
                <a:blip r:embed="rId9"/>
                <a:stretch>
                  <a:fillRect t="-2000" b="-1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56121" y="3265731"/>
                <a:ext cx="2994409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18 + 22 x 2 = 494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1" y="3265731"/>
                <a:ext cx="2994409" cy="369332"/>
              </a:xfrm>
              <a:prstGeom prst="rect">
                <a:avLst/>
              </a:prstGeom>
              <a:blipFill>
                <a:blip r:embed="rId10"/>
                <a:stretch>
                  <a:fillRect l="-3797" t="-26667" r="-5063" b="-4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56121" y="3847635"/>
                <a:ext cx="2654573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x 18 + 23 x 2 = 64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1" y="3847635"/>
                <a:ext cx="2654573" cy="369332"/>
              </a:xfrm>
              <a:prstGeom prst="rect">
                <a:avLst/>
              </a:prstGeom>
              <a:blipFill>
                <a:blip r:embed="rId11"/>
                <a:stretch>
                  <a:fillRect l="-3810" t="-22581" r="-6190" b="-419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56120" y="4346782"/>
                <a:ext cx="3261086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400">
                                    <a:latin typeface="Cambria Math" panose="02040503050406030204" pitchFamily="18" charset="0"/>
                                  </a:rPr>
                                  <m:t>494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0" y="4346782"/>
                <a:ext cx="3261086" cy="615810"/>
              </a:xfrm>
              <a:prstGeom prst="rect">
                <a:avLst/>
              </a:prstGeom>
              <a:blipFill>
                <a:blip r:embed="rId12"/>
                <a:stretch>
                  <a:fillRect b="-163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356121" y="5193481"/>
                <a:ext cx="3732945" cy="61581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494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mod 26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121" y="5193481"/>
                <a:ext cx="3732945" cy="615810"/>
              </a:xfrm>
              <a:prstGeom prst="rect">
                <a:avLst/>
              </a:prstGeom>
              <a:blipFill>
                <a:blip r:embed="rId13"/>
                <a:stretch>
                  <a:fillRect b="-1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4185636" y="6025883"/>
            <a:ext cx="3820728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Plaintext = “EXAM”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132004" y="2467417"/>
            <a:ext cx="0" cy="3420965"/>
          </a:xfrm>
          <a:prstGeom prst="line">
            <a:avLst/>
          </a:prstGeom>
          <a:ln/>
        </p:spPr>
        <p:style>
          <a:lnRef idx="1">
            <a:schemeClr val="accent6">
              <a:lumMod val="67000"/>
            </a:schemeClr>
          </a:lnRef>
          <a:fillRef idx="0">
            <a:schemeClr val="accent6">
              <a:lumMod val="67000"/>
            </a:schemeClr>
          </a:fillRef>
          <a:effectRef idx="0">
            <a:schemeClr val="accent6">
              <a:lumMod val="67000"/>
            </a:schemeClr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36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Hill Cipher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Key: </a:t>
            </a:r>
            <a:r>
              <a:rPr lang="en-IN" dirty="0">
                <a:latin typeface="Consolas" pitchFamily="49" charset="0"/>
              </a:rPr>
              <a:t>Hill</a:t>
            </a:r>
            <a:r>
              <a:rPr lang="en-IN" dirty="0"/>
              <a:t>		Plaintext: </a:t>
            </a:r>
            <a:r>
              <a:rPr lang="en-IN" dirty="0">
                <a:latin typeface="Consolas" pitchFamily="49" charset="0"/>
              </a:rPr>
              <a:t>short example</a:t>
            </a:r>
          </a:p>
          <a:p>
            <a:pPr marL="0" indent="0">
              <a:buNone/>
            </a:pPr>
            <a:r>
              <a:rPr lang="en-IN" dirty="0">
                <a:latin typeface="Consolas" pitchFamily="49" charset="0"/>
              </a:rPr>
              <a:t>			</a:t>
            </a:r>
            <a:r>
              <a:rPr lang="en-IN" dirty="0" err="1"/>
              <a:t>Ciphertext</a:t>
            </a:r>
            <a:r>
              <a:rPr lang="en-IN" dirty="0"/>
              <a:t>: </a:t>
            </a:r>
            <a:r>
              <a:rPr lang="en-IN" dirty="0">
                <a:latin typeface="Consolas" pitchFamily="49" charset="0"/>
              </a:rPr>
              <a:t>APADJ TFTWLFJ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IN" dirty="0"/>
              <a:t>Key: </a:t>
            </a:r>
            <a:r>
              <a:rPr lang="en-IN" dirty="0">
                <a:latin typeface="Consolas" pitchFamily="49" charset="0"/>
              </a:rPr>
              <a:t>ACBA</a:t>
            </a:r>
            <a:r>
              <a:rPr lang="en-IN" dirty="0"/>
              <a:t>		Plaintext: </a:t>
            </a:r>
            <a:r>
              <a:rPr lang="en-US" dirty="0">
                <a:latin typeface="Consolas" pitchFamily="49" charset="0"/>
              </a:rPr>
              <a:t>DR GREER ROCKS </a:t>
            </a:r>
            <a:r>
              <a:rPr lang="en-US" dirty="0"/>
              <a:t>(A=1, B=2, … )</a:t>
            </a: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 dirty="0" err="1"/>
              <a:t>Ciphertext</a:t>
            </a:r>
            <a:r>
              <a:rPr lang="en-US" dirty="0"/>
              <a:t>: </a:t>
            </a:r>
            <a:r>
              <a:rPr lang="en-US" dirty="0">
                <a:latin typeface="Consolas" pitchFamily="49" charset="0"/>
              </a:rPr>
              <a:t>FZIFTOTBXGPO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dirty="0" err="1"/>
              <a:t>Key:</a:t>
            </a:r>
            <a:r>
              <a:rPr lang="en-US" dirty="0" err="1">
                <a:latin typeface="Consolas" pitchFamily="49" charset="0"/>
              </a:rPr>
              <a:t>DACB</a:t>
            </a:r>
            <a:r>
              <a:rPr lang="en-US" dirty="0">
                <a:latin typeface="Consolas" pitchFamily="49" charset="0"/>
              </a:rPr>
              <a:t>		</a:t>
            </a:r>
            <a:r>
              <a:rPr lang="en-US" dirty="0" err="1"/>
              <a:t>Ciphertext</a:t>
            </a:r>
            <a:r>
              <a:rPr lang="en-US" dirty="0"/>
              <a:t>: </a:t>
            </a:r>
            <a:r>
              <a:rPr lang="en-US" dirty="0">
                <a:latin typeface="Consolas" pitchFamily="49" charset="0"/>
              </a:rPr>
              <a:t>SAKNOXAOJ </a:t>
            </a:r>
            <a:r>
              <a:rPr lang="en-US" dirty="0"/>
              <a:t>(A=1,B=2,…)</a:t>
            </a:r>
          </a:p>
          <a:p>
            <a:pPr marL="2628900" lvl="6" indent="0">
              <a:buNone/>
            </a:pPr>
            <a:r>
              <a:rPr lang="en-US" sz="2400" dirty="0">
                <a:latin typeface="+mj-lt"/>
              </a:rPr>
              <a:t>	Plaintext:</a:t>
            </a:r>
            <a:r>
              <a:rPr lang="en-US" dirty="0"/>
              <a:t> </a:t>
            </a:r>
            <a:r>
              <a:rPr lang="en-US" sz="2400" dirty="0">
                <a:latin typeface="Consolas" pitchFamily="49" charset="0"/>
              </a:rPr>
              <a:t>WELOVEMATH</a:t>
            </a:r>
            <a:endParaRPr lang="en-IN" sz="2400" dirty="0">
              <a:latin typeface="Consolas" pitchFamily="49" charset="0"/>
            </a:endParaRPr>
          </a:p>
          <a:p>
            <a:pPr marL="2628900" lvl="6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>
              <a:latin typeface="Consolas" pitchFamily="49" charset="0"/>
            </a:endParaRP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08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Caesar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Monoalphabetic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Playfair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Hill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2"/>
                </a:solidFill>
              </a:rPr>
              <a:t>Polyalphabetic Ciphers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One-Time Pad</a:t>
            </a:r>
          </a:p>
        </p:txBody>
      </p:sp>
    </p:spTree>
    <p:extLst>
      <p:ext uri="{BB962C8B-B14F-4D97-AF65-F5344CB8AC3E}">
        <p14:creationId xmlns:p14="http://schemas.microsoft.com/office/powerpoint/2010/main" val="10795146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r>
              <a:rPr lang="en-IN" dirty="0"/>
              <a:t>Polyalphabetic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Monoalphabetic cipher encoded using only one fixed alphabet</a:t>
            </a:r>
          </a:p>
          <a:p>
            <a:r>
              <a:rPr lang="en-IN" b="1" dirty="0">
                <a:solidFill>
                  <a:srgbClr val="C00000"/>
                </a:solidFill>
              </a:rPr>
              <a:t>Polyalphabetic cipher </a:t>
            </a:r>
            <a:r>
              <a:rPr lang="en-IN" dirty="0"/>
              <a:t>is a substitution cipher in which the cipher alphabet for the plain alphabet may be different at different places during the encryption process.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C00000"/>
                </a:solidFill>
              </a:rPr>
              <a:t>Vigenere cipher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b="1" dirty="0">
                <a:solidFill>
                  <a:srgbClr val="C00000"/>
                </a:solidFill>
              </a:rPr>
              <a:t>Vernam cipher</a:t>
            </a:r>
            <a:endParaRPr lang="en-IN" sz="2400" dirty="0">
              <a:solidFill>
                <a:srgbClr val="C00000"/>
              </a:solidFill>
            </a:endParaRPr>
          </a:p>
          <a:p>
            <a:endParaRPr lang="en-I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5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vigenere cip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56" y="161256"/>
            <a:ext cx="6696744" cy="6696745"/>
          </a:xfrm>
          <a:prstGeom prst="rect">
            <a:avLst/>
          </a:prstGeom>
          <a:noFill/>
          <a:ln>
            <a:solidFill>
              <a:srgbClr val="008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524001" y="0"/>
            <a:ext cx="2220959" cy="7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Plaintext</a:t>
            </a:r>
            <a:endParaRPr lang="en-IN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2259597" y="1690855"/>
            <a:ext cx="2220959" cy="728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2400" dirty="0"/>
              <a:t>Key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641358" y="3320989"/>
            <a:ext cx="1980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PT   =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</a:p>
          <a:p>
            <a:r>
              <a:rPr lang="en-IN" sz="2400" dirty="0"/>
              <a:t>KEY =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GMGMG</a:t>
            </a:r>
          </a:p>
          <a:p>
            <a:r>
              <a:rPr lang="en-IN" sz="2400" dirty="0">
                <a:latin typeface="+mj-lt"/>
              </a:rPr>
              <a:t>CT   =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NQRXU</a:t>
            </a:r>
            <a:r>
              <a:rPr lang="en-IN" sz="2400" b="1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5951984" y="161256"/>
            <a:ext cx="252028" cy="6696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3971256" y="1916832"/>
            <a:ext cx="6661248" cy="252028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5231904" y="161256"/>
            <a:ext cx="252028" cy="66967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3971649" y="3383613"/>
            <a:ext cx="6661248" cy="252028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65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Vigenere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en-IN" sz="2400" dirty="0"/>
              <a:t>Keyword   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DECEPTIVE</a:t>
            </a:r>
          </a:p>
          <a:p>
            <a:pPr marL="0" lvl="1" indent="0">
              <a:buNone/>
            </a:pPr>
            <a:r>
              <a:rPr lang="en-IN" sz="2400" dirty="0"/>
              <a:t>Key            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DECEPTIVEDECEPTIVEDECEPTIVE</a:t>
            </a:r>
          </a:p>
          <a:p>
            <a:pPr marL="0" lvl="1" indent="0">
              <a:buNone/>
            </a:pPr>
            <a:r>
              <a:rPr lang="en-IN" sz="2400" dirty="0"/>
              <a:t>Plaintext   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WEAREDISCOVEREDSAVEYOURSELF</a:t>
            </a:r>
          </a:p>
          <a:p>
            <a:pPr marL="0" lvl="1" indent="0">
              <a:buNone/>
            </a:pPr>
            <a:r>
              <a:rPr lang="en-IN" sz="2400" dirty="0"/>
              <a:t>Ciphertext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ZICVTWQNGRZGVTWAVZHCQYGLMGJ</a:t>
            </a:r>
          </a:p>
          <a:p>
            <a:pPr marL="0" lvl="1" indent="0">
              <a:buNone/>
            </a:pPr>
            <a:endParaRPr lang="en-IN" sz="2400" dirty="0"/>
          </a:p>
          <a:p>
            <a:pPr marL="0" lvl="1" indent="0">
              <a:buNone/>
            </a:pPr>
            <a:endParaRPr lang="en-IN" sz="2400" dirty="0"/>
          </a:p>
          <a:p>
            <a:pPr marL="0" lvl="1" indent="0">
              <a:buNone/>
            </a:pPr>
            <a:endParaRPr lang="en-IN" sz="2400" dirty="0"/>
          </a:p>
          <a:p>
            <a:pPr marL="0" lvl="1" indent="0">
              <a:buNone/>
            </a:pPr>
            <a:endParaRPr lang="en-IN" sz="2400" dirty="0"/>
          </a:p>
          <a:p>
            <a:pPr marL="0" lvl="1" indent="0">
              <a:buNone/>
            </a:pPr>
            <a:endParaRPr lang="en-IN" sz="2400" dirty="0"/>
          </a:p>
          <a:p>
            <a:pPr marL="0" lvl="1" indent="0">
              <a:buNone/>
            </a:pP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03509" y="2803746"/>
                <a:ext cx="56400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509" y="2803746"/>
                <a:ext cx="5640070" cy="369332"/>
              </a:xfrm>
              <a:prstGeom prst="rect">
                <a:avLst/>
              </a:prstGeom>
              <a:blipFill>
                <a:blip r:embed="rId2"/>
                <a:stretch>
                  <a:fillRect l="-1124" t="-6452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33832" y="3237140"/>
                <a:ext cx="57091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26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832" y="3237140"/>
                <a:ext cx="5709127" cy="369332"/>
              </a:xfrm>
              <a:prstGeom prst="rect">
                <a:avLst/>
              </a:prstGeom>
              <a:blipFill>
                <a:blip r:embed="rId3"/>
                <a:stretch>
                  <a:fillRect l="-1333" t="-6452" r="-222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2368817" y="2050216"/>
            <a:ext cx="594066" cy="405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14964" y="2050216"/>
            <a:ext cx="594066" cy="4053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Line Callout 1 21"/>
          <p:cNvSpPr/>
          <p:nvPr/>
        </p:nvSpPr>
        <p:spPr>
          <a:xfrm>
            <a:off x="675506" y="3827115"/>
            <a:ext cx="8928243" cy="992499"/>
          </a:xfrm>
          <a:prstGeom prst="borderCallout1">
            <a:avLst>
              <a:gd name="adj1" fmla="val -134457"/>
              <a:gd name="adj2" fmla="val 22162"/>
              <a:gd name="adj3" fmla="val 700"/>
              <a:gd name="adj4" fmla="val -13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100" dirty="0">
                <a:solidFill>
                  <a:schemeClr val="tx1"/>
                </a:solidFill>
              </a:rPr>
              <a:t>An analyst looking at only the </a:t>
            </a:r>
            <a:r>
              <a:rPr lang="en-IN" sz="2100" dirty="0" err="1">
                <a:solidFill>
                  <a:schemeClr val="tx1"/>
                </a:solidFill>
              </a:rPr>
              <a:t>ciphertext</a:t>
            </a:r>
            <a:r>
              <a:rPr lang="en-IN" sz="2100" dirty="0">
                <a:solidFill>
                  <a:schemeClr val="tx1"/>
                </a:solidFill>
              </a:rPr>
              <a:t> would detect the repeated sequences VTW at a displacement of 9 and make the assumption that the keyword is either three or nine letters in length.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734889" y="5253008"/>
            <a:ext cx="87878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IN" sz="2400" dirty="0"/>
              <a:t>Keyword   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DECEPTIVE</a:t>
            </a:r>
          </a:p>
          <a:p>
            <a:pPr marL="0" lvl="1"/>
            <a:r>
              <a:rPr lang="en-IN" sz="2400" dirty="0"/>
              <a:t>Key            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DECEPTIVEWEAREDISCOVEREDSAV</a:t>
            </a:r>
          </a:p>
          <a:p>
            <a:pPr marL="0" lvl="1"/>
            <a:r>
              <a:rPr lang="en-IN" sz="2400" dirty="0"/>
              <a:t>Plaintext    : </a:t>
            </a:r>
            <a:r>
              <a:rPr 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WEAREDISCOVEREDSAVEYOURSELF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87889" y="5633464"/>
            <a:ext cx="3384376" cy="31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3499179" y="1259603"/>
            <a:ext cx="3280898" cy="323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ounded Rectangular Callout 25"/>
          <p:cNvSpPr/>
          <p:nvPr/>
        </p:nvSpPr>
        <p:spPr>
          <a:xfrm>
            <a:off x="8688287" y="5105800"/>
            <a:ext cx="3055075" cy="745004"/>
          </a:xfrm>
          <a:prstGeom prst="wedgeRoundRectCallout">
            <a:avLst>
              <a:gd name="adj1" fmla="val -58872"/>
              <a:gd name="adj2" fmla="val 4945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This system is referred as an auto key system 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7688395" y="1265197"/>
            <a:ext cx="3933961" cy="755669"/>
          </a:xfrm>
          <a:prstGeom prst="wedgeRoundRectCallout">
            <a:avLst>
              <a:gd name="adj1" fmla="val -71394"/>
              <a:gd name="adj2" fmla="val -18100"/>
              <a:gd name="adj3" fmla="val 16667"/>
            </a:avLst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 Key must be as long as plaintext else repeat a keyword </a:t>
            </a:r>
          </a:p>
        </p:txBody>
      </p:sp>
    </p:spTree>
    <p:extLst>
      <p:ext uri="{BB962C8B-B14F-4D97-AF65-F5344CB8AC3E}">
        <p14:creationId xmlns:p14="http://schemas.microsoft.com/office/powerpoint/2010/main" val="170777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5" grpId="1" animBg="1"/>
      <p:bldP spid="26" grpId="0" animBg="1"/>
      <p:bldP spid="1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Vigenere Cipher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Multiple </a:t>
            </a:r>
            <a:r>
              <a:rPr lang="en-IN" dirty="0" err="1"/>
              <a:t>ciphertext</a:t>
            </a:r>
            <a:r>
              <a:rPr lang="en-IN" dirty="0"/>
              <a:t> letters for each plaintext letter.</a:t>
            </a:r>
          </a:p>
          <a:p>
            <a:r>
              <a:rPr lang="en-IN" dirty="0">
                <a:solidFill>
                  <a:srgbClr val="C00000"/>
                </a:solidFill>
              </a:rPr>
              <a:t>Weakness is repeating, structured keyword.</a:t>
            </a:r>
          </a:p>
          <a:p>
            <a:r>
              <a:rPr lang="en-IN" b="1" dirty="0"/>
              <a:t>Example: </a:t>
            </a:r>
          </a:p>
          <a:p>
            <a:r>
              <a:rPr lang="en-IN" dirty="0"/>
              <a:t>Plaintext</a:t>
            </a:r>
            <a:r>
              <a:rPr lang="en-IN" dirty="0">
                <a:latin typeface="Consolas" pitchFamily="49" charset="0"/>
              </a:rPr>
              <a:t>: internet technologies</a:t>
            </a:r>
          </a:p>
          <a:p>
            <a:r>
              <a:rPr lang="en-IN" dirty="0"/>
              <a:t>Key: </a:t>
            </a:r>
            <a:r>
              <a:rPr lang="en-IN" dirty="0">
                <a:latin typeface="Consolas" pitchFamily="49" charset="0"/>
              </a:rPr>
              <a:t>cryptography</a:t>
            </a:r>
          </a:p>
          <a:p>
            <a:r>
              <a:rPr lang="en-IN" dirty="0"/>
              <a:t>Cipher using standard algorithm: </a:t>
            </a:r>
          </a:p>
          <a:p>
            <a:r>
              <a:rPr lang="en-IN" dirty="0"/>
              <a:t>Cipher using auto key system:</a:t>
            </a:r>
          </a:p>
          <a:p>
            <a:pPr marL="0" indent="0">
              <a:buNone/>
            </a:pPr>
            <a:r>
              <a:rPr lang="en-IN" dirty="0">
                <a:latin typeface="Consolas" pitchFamily="49" charset="0"/>
              </a:rPr>
              <a:t>	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219" y="3483799"/>
            <a:ext cx="304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07968" y="3467278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>
                <a:latin typeface="Consolas" pitchFamily="49" charset="0"/>
              </a:rPr>
              <a:t>kertkbkk</a:t>
            </a:r>
            <a:r>
              <a:rPr lang="en-IN" sz="2400" dirty="0">
                <a:latin typeface="Consolas" pitchFamily="49" charset="0"/>
              </a:rPr>
              <a:t> </a:t>
            </a:r>
            <a:r>
              <a:rPr lang="en-IN" sz="2400" dirty="0" err="1">
                <a:latin typeface="Consolas" pitchFamily="49" charset="0"/>
              </a:rPr>
              <a:t>ttjfpfjdzm</a:t>
            </a:r>
            <a:endParaRPr lang="en-IN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77" y="4025916"/>
            <a:ext cx="3048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849777" y="3978159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err="1">
                <a:latin typeface="Consolas" pitchFamily="49" charset="0"/>
              </a:rPr>
              <a:t>kertkbkk</a:t>
            </a:r>
            <a:r>
              <a:rPr lang="en-IN" sz="2400" dirty="0">
                <a:latin typeface="Consolas" pitchFamily="49" charset="0"/>
              </a:rPr>
              <a:t> </a:t>
            </a:r>
            <a:r>
              <a:rPr lang="en-IN" sz="2400" dirty="0" err="1">
                <a:latin typeface="Consolas" pitchFamily="49" charset="0"/>
              </a:rPr>
              <a:t>ttjfvbesxl</a:t>
            </a:r>
            <a:endParaRPr lang="en-IN" sz="2400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Vernam 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err="1"/>
              <a:t>ciphertext</a:t>
            </a:r>
            <a:r>
              <a:rPr lang="en-IN" dirty="0"/>
              <a:t> is generated by applying the logical XOR operation to the individual bits of plaintext and the key stream.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1200" y="2120438"/>
            <a:ext cx="82296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8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Substitution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Caesar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Monoalphabetic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Playfair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Hill Cipher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dirty="0"/>
              <a:t>Polyalphabetic Ciphers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2"/>
                </a:solidFill>
              </a:rPr>
              <a:t>One-Time Pad</a:t>
            </a:r>
          </a:p>
        </p:txBody>
      </p:sp>
    </p:spTree>
    <p:extLst>
      <p:ext uri="{BB962C8B-B14F-4D97-AF65-F5344CB8AC3E}">
        <p14:creationId xmlns:p14="http://schemas.microsoft.com/office/powerpoint/2010/main" val="304989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6"/>
            </a:pPr>
            <a:r>
              <a:rPr lang="en-IN" dirty="0"/>
              <a:t>One time pad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Similar to Vigenere, but use random key as long as plaintext.</a:t>
            </a:r>
          </a:p>
          <a:p>
            <a:r>
              <a:rPr lang="en-IN" dirty="0"/>
              <a:t>Only known scheme that is unbreakable (unconditional security) </a:t>
            </a:r>
          </a:p>
          <a:p>
            <a:pPr lvl="1"/>
            <a:r>
              <a:rPr lang="en-IN" sz="2400" dirty="0"/>
              <a:t>Ciphertext has no statistical relationship with plaintext.</a:t>
            </a:r>
          </a:p>
          <a:p>
            <a:pPr lvl="1"/>
            <a:r>
              <a:rPr lang="en-IN" sz="2400" dirty="0"/>
              <a:t>Given two potential plaintext messages, attacker cannot identify the correct message.</a:t>
            </a:r>
          </a:p>
          <a:p>
            <a:r>
              <a:rPr lang="en-IN" dirty="0"/>
              <a:t>Two practical limitations: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N" sz="2400" dirty="0"/>
              <a:t>Diﬃcult to provide large number of random keys 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IN" sz="2400" dirty="0"/>
              <a:t>Distributing unique long random keys is diﬃcult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83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11659</TotalTime>
  <Words>6290</Words>
  <Application>Microsoft Office PowerPoint</Application>
  <PresentationFormat>Widescreen</PresentationFormat>
  <Paragraphs>1586</Paragraphs>
  <Slides>115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30" baseType="lpstr">
      <vt:lpstr>Open Sans Semibold</vt:lpstr>
      <vt:lpstr>Roboto Condensed Light</vt:lpstr>
      <vt:lpstr>Times New Roman</vt:lpstr>
      <vt:lpstr>Wingdings</vt:lpstr>
      <vt:lpstr>Calibri</vt:lpstr>
      <vt:lpstr>Cambria Math</vt:lpstr>
      <vt:lpstr>Consolas</vt:lpstr>
      <vt:lpstr>Arial</vt:lpstr>
      <vt:lpstr>Roboto Condensed</vt:lpstr>
      <vt:lpstr>Wingdings 3</vt:lpstr>
      <vt:lpstr>Open Sans</vt:lpstr>
      <vt:lpstr>Wingdings 2</vt:lpstr>
      <vt:lpstr>Courier New</vt:lpstr>
      <vt:lpstr>Segoe UI Black</vt:lpstr>
      <vt:lpstr>VIdeo Lecture 16x9 Light Template</vt:lpstr>
      <vt:lpstr>Unit-1  Introduction to Symmetric Cipher, Stream Ciphers, and Block Ciphers</vt:lpstr>
      <vt:lpstr>PowerPoint Presentation</vt:lpstr>
      <vt:lpstr>Introduction to Information &amp; Network Security</vt:lpstr>
      <vt:lpstr>Information &amp; Network Security</vt:lpstr>
      <vt:lpstr>Key Security Objectives</vt:lpstr>
      <vt:lpstr>Confidentiality</vt:lpstr>
      <vt:lpstr>Confidentiality</vt:lpstr>
      <vt:lpstr>Integrity</vt:lpstr>
      <vt:lpstr>Integrity</vt:lpstr>
      <vt:lpstr>Availability</vt:lpstr>
      <vt:lpstr>Authenticity</vt:lpstr>
      <vt:lpstr>Authenticity</vt:lpstr>
      <vt:lpstr>Accountability</vt:lpstr>
      <vt:lpstr>Impact of Security Breaches</vt:lpstr>
      <vt:lpstr>OSI Security Architecture</vt:lpstr>
      <vt:lpstr>Security Attack</vt:lpstr>
      <vt:lpstr>Security Attacks</vt:lpstr>
      <vt:lpstr>Release of message contents (Passive Attack)</vt:lpstr>
      <vt:lpstr>Traffic Analysis (Passive Attack)</vt:lpstr>
      <vt:lpstr>Masquerade Attack (Active Attack)</vt:lpstr>
      <vt:lpstr>Replay Attack (Active Attack)</vt:lpstr>
      <vt:lpstr>Modification of messages Attack (Active Attack)</vt:lpstr>
      <vt:lpstr>Denial of Service Attack (Active Attack)</vt:lpstr>
      <vt:lpstr>Security Service</vt:lpstr>
      <vt:lpstr>Security Services (X.800)</vt:lpstr>
      <vt:lpstr>PowerPoint Presentation</vt:lpstr>
      <vt:lpstr>Authentication</vt:lpstr>
      <vt:lpstr>PowerPoint Presentation</vt:lpstr>
      <vt:lpstr>Access Control</vt:lpstr>
      <vt:lpstr>PowerPoint Presentation</vt:lpstr>
      <vt:lpstr>Data Confidentiality</vt:lpstr>
      <vt:lpstr>PowerPoint Presentation</vt:lpstr>
      <vt:lpstr>Data Integrity</vt:lpstr>
      <vt:lpstr>Data Integrity (Cont…)</vt:lpstr>
      <vt:lpstr>Data Integrity (Cont…)</vt:lpstr>
      <vt:lpstr>PowerPoint Presentation</vt:lpstr>
      <vt:lpstr>Non Repudiation</vt:lpstr>
      <vt:lpstr>Non Repudiation (Cont…)</vt:lpstr>
      <vt:lpstr>Security Mechanisms</vt:lpstr>
      <vt:lpstr>Security Mechanisms (X.800)</vt:lpstr>
      <vt:lpstr>Security Mechanism (Specific security)</vt:lpstr>
      <vt:lpstr>Security Mechanism (Specific security)</vt:lpstr>
      <vt:lpstr>Model for Network Security</vt:lpstr>
      <vt:lpstr>Encryption and Decryption</vt:lpstr>
      <vt:lpstr>Symmetric Cipher Model (Conventional Encryption)</vt:lpstr>
      <vt:lpstr>Symmetric Cipher Model (Conventional Encryption)</vt:lpstr>
      <vt:lpstr>Symmetric Cipher Model (Conventional Encryption)</vt:lpstr>
      <vt:lpstr>Symmetric Cipher Model (Conventional Encryption)</vt:lpstr>
      <vt:lpstr>Symmetric Cipher Model (Conventional Encryption)</vt:lpstr>
      <vt:lpstr>Terminology</vt:lpstr>
      <vt:lpstr>Requirements and Assumptions</vt:lpstr>
      <vt:lpstr>Cryptanalysis and Brute-Force Attack</vt:lpstr>
      <vt:lpstr>Attacks on Encrypted Messages</vt:lpstr>
      <vt:lpstr>Attacks on Encrypted Messages</vt:lpstr>
      <vt:lpstr>Attacks on Encrypted Messages</vt:lpstr>
      <vt:lpstr>Attacks on Encrypted Messages</vt:lpstr>
      <vt:lpstr>Attacks on Encrypted Messages</vt:lpstr>
      <vt:lpstr>Substitution Techniques</vt:lpstr>
      <vt:lpstr>Caesar Cipher</vt:lpstr>
      <vt:lpstr>Caesar Cipher (Cont…)</vt:lpstr>
      <vt:lpstr>Caesar Cipher (Cont…)</vt:lpstr>
      <vt:lpstr>Caesar Cipher Examples</vt:lpstr>
      <vt:lpstr>Brute force attack on Caesar Cipher</vt:lpstr>
      <vt:lpstr>Brute force attack on Caesar Cipher</vt:lpstr>
      <vt:lpstr>Substitution Techniques</vt:lpstr>
      <vt:lpstr>2. Monoalphabetic Cipher (Simple substitution)</vt:lpstr>
      <vt:lpstr>Relative Frequencies of the English Letters</vt:lpstr>
      <vt:lpstr>Attack on Monoalphabetic Cipher</vt:lpstr>
      <vt:lpstr>Example</vt:lpstr>
      <vt:lpstr>Attack on Monoalphabetic Cipher (Cont…)</vt:lpstr>
      <vt:lpstr>Substitution Techniques</vt:lpstr>
      <vt:lpstr>Playfair Cipher</vt:lpstr>
      <vt:lpstr>Playfair Cipher - Encrypt Plaintext</vt:lpstr>
      <vt:lpstr>Playfair Cipher - Encrypt Plaintext</vt:lpstr>
      <vt:lpstr>Playfair Cipher - Encrypt Plaintext</vt:lpstr>
      <vt:lpstr>Playfair Cipher - Encrypt Plaintext</vt:lpstr>
      <vt:lpstr>Playfair Cipher - Is it Breakable? </vt:lpstr>
      <vt:lpstr>Playfair Cipher Examples</vt:lpstr>
      <vt:lpstr>Playfair Cipher Examples</vt:lpstr>
      <vt:lpstr>Substitution Techniques</vt:lpstr>
      <vt:lpstr>Hill Cipher</vt:lpstr>
      <vt:lpstr>Hill Cipher Encryption</vt:lpstr>
      <vt:lpstr>Hill Cipher Encryption (Cont…)</vt:lpstr>
      <vt:lpstr>Hill Cipher Decryption</vt:lpstr>
      <vt:lpstr>Step 1: Inverse of key matrix</vt:lpstr>
      <vt:lpstr>Step 1: Inverse of key matrix</vt:lpstr>
      <vt:lpstr>Step 2: Modular (Multiplicative) inverse</vt:lpstr>
      <vt:lpstr>Step 2: Modular (Multiplicative) inverse</vt:lpstr>
      <vt:lpstr>Step 2: Multiply with adjoin of matrix </vt:lpstr>
      <vt:lpstr>Hill Cipher Encryption (Cont…)</vt:lpstr>
      <vt:lpstr>Hill Cipher Examples</vt:lpstr>
      <vt:lpstr>Substitution Techniques</vt:lpstr>
      <vt:lpstr>Polyalphabetic Cipher</vt:lpstr>
      <vt:lpstr>PowerPoint Presentation</vt:lpstr>
      <vt:lpstr>Vigenere Cipher</vt:lpstr>
      <vt:lpstr>Vigenere Cipher</vt:lpstr>
      <vt:lpstr>Vernam Cipher</vt:lpstr>
      <vt:lpstr>Substitution Techniques</vt:lpstr>
      <vt:lpstr>One time pad</vt:lpstr>
      <vt:lpstr>One time pad</vt:lpstr>
      <vt:lpstr>PowerPoint Presentation</vt:lpstr>
      <vt:lpstr>Transposition Techniques</vt:lpstr>
      <vt:lpstr>Rail Fence Transposition</vt:lpstr>
      <vt:lpstr>Rows/Columns Transposition</vt:lpstr>
      <vt:lpstr>Rows/Columns Transposition</vt:lpstr>
      <vt:lpstr>Stream Cipher</vt:lpstr>
      <vt:lpstr>Block Cipher</vt:lpstr>
      <vt:lpstr>Block Cipher – Cont.</vt:lpstr>
      <vt:lpstr>Diffusion and Confusion</vt:lpstr>
      <vt:lpstr>PowerPoint Presentation</vt:lpstr>
      <vt:lpstr>PowerPoint Presentation</vt:lpstr>
      <vt:lpstr>Feistel Cipher Structure</vt:lpstr>
      <vt:lpstr>Feistel Network Factors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- 1  Introduction to Big Data</dc:title>
  <dc:subject/>
  <dc:creator>maulik trivedi</dc:creator>
  <cp:keywords/>
  <dc:description/>
  <cp:lastModifiedBy>DELL</cp:lastModifiedBy>
  <cp:revision>338</cp:revision>
  <dcterms:created xsi:type="dcterms:W3CDTF">2021-06-25T10:21:07Z</dcterms:created>
  <dcterms:modified xsi:type="dcterms:W3CDTF">2024-12-13T11:37:24Z</dcterms:modified>
  <cp:category/>
</cp:coreProperties>
</file>